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484" r:id="rId5"/>
    <p:sldMasterId id="2147485498" r:id="rId6"/>
    <p:sldMasterId id="2147485533" r:id="rId7"/>
    <p:sldMasterId id="2147485536" r:id="rId8"/>
    <p:sldMasterId id="2147485593" r:id="rId9"/>
  </p:sldMasterIdLst>
  <p:notesMasterIdLst>
    <p:notesMasterId r:id="rId39"/>
  </p:notesMasterIdLst>
  <p:handoutMasterIdLst>
    <p:handoutMasterId r:id="rId40"/>
  </p:handoutMasterIdLst>
  <p:sldIdLst>
    <p:sldId id="1627" r:id="rId10"/>
    <p:sldId id="1778" r:id="rId11"/>
    <p:sldId id="1828" r:id="rId12"/>
    <p:sldId id="1684" r:id="rId13"/>
    <p:sldId id="2145706253" r:id="rId14"/>
    <p:sldId id="2145706254" r:id="rId15"/>
    <p:sldId id="2147479696" r:id="rId16"/>
    <p:sldId id="2145706264" r:id="rId17"/>
    <p:sldId id="2145706265" r:id="rId18"/>
    <p:sldId id="2145706266" r:id="rId19"/>
    <p:sldId id="2145706257" r:id="rId20"/>
    <p:sldId id="2145706259" r:id="rId21"/>
    <p:sldId id="2145706268" r:id="rId22"/>
    <p:sldId id="1875" r:id="rId23"/>
    <p:sldId id="2147480267" r:id="rId24"/>
    <p:sldId id="2145706270" r:id="rId25"/>
    <p:sldId id="2145706258" r:id="rId26"/>
    <p:sldId id="2076138626" r:id="rId27"/>
    <p:sldId id="2147480251" r:id="rId28"/>
    <p:sldId id="2147480252" r:id="rId29"/>
    <p:sldId id="2147480255" r:id="rId30"/>
    <p:sldId id="2147479750" r:id="rId31"/>
    <p:sldId id="2147480268" r:id="rId32"/>
    <p:sldId id="2076138339" r:id="rId33"/>
    <p:sldId id="2147480271" r:id="rId34"/>
    <p:sldId id="2147480269" r:id="rId35"/>
    <p:sldId id="1916" r:id="rId36"/>
    <p:sldId id="1936" r:id="rId37"/>
    <p:sldId id="1935" r:id="rId38"/>
  </p:sldIdLst>
  <p:sldSz cx="12192000" cy="6858000"/>
  <p:notesSz cx="6858000" cy="9144000"/>
  <p:custDataLst>
    <p:tags r:id="rId41"/>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4A7A13-90F8-7BE2-A9EF-18A72C80ADC4}" name="Graeme Malcolm" initials="GM" userId="S::gmalc@microsoft.com::0828a162-3a1f-48c4-ad15-5bbb25c8ef77" providerId="AD"/>
  <p188:author id="{A0C7F946-B9CA-422B-A967-D9BB4CE72B5F}" name="Sherry Yang" initials="SY" userId="S::sheryang@microsoft.com::38638dfb-225a-4149-b1f6-35a16516ccd6" providerId="AD"/>
  <p188:author id="{829995A2-9896-C598-8E9A-F1D9B745C40A}" name="Caroline" initials="C" userId="S::caroline@shopsee.co.uk::30d04393-cbaa-4e9e-b988-0738fb8e9f0a" providerId="AD"/>
  <p188:author id="{068C8BED-2DEC-B945-6D86-A32966FDF0FC}" name="Molly Clarke" initials="MC" userId="Molly Clark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1V>
      <a:tcStyle>
        <a:tcBdr>
          <a:top>
            <a:lnRef idx="1">
              <a:schemeClr val="accent6"/>
            </a:lnRef>
          </a:top>
          <a:bottom>
            <a:lnRef idx="1">
              <a:schemeClr val="accent6"/>
            </a:lnRef>
          </a:bottom>
        </a:tcBdr>
        <a:fill>
          <a:solidFill>
            <a:schemeClr val="accent6">
              <a:alpha val="40000"/>
            </a:schemeClr>
          </a:solidFill>
        </a:fill>
      </a:tcStyle>
    </a:band1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4650" autoAdjust="0"/>
    <p:restoredTop sz="72165" autoAdjust="0"/>
  </p:normalViewPr>
  <p:slideViewPr>
    <p:cSldViewPr snapToGrid="0">
      <p:cViewPr varScale="1">
        <p:scale>
          <a:sx n="117" d="100"/>
          <a:sy n="117" d="100"/>
        </p:scale>
        <p:origin x="774" y="84"/>
      </p:cViewPr>
      <p:guideLst>
        <p:guide orient="horz" pos="640"/>
        <p:guide pos="3840"/>
      </p:guideLst>
    </p:cSldViewPr>
  </p:slideViewPr>
  <p:notesTextViewPr>
    <p:cViewPr>
      <p:scale>
        <a:sx n="1" d="1"/>
        <a:sy n="1" d="1"/>
      </p:scale>
      <p:origin x="0" y="0"/>
    </p:cViewPr>
  </p:notesTextViewPr>
  <p:sorterViewPr>
    <p:cViewPr>
      <p:scale>
        <a:sx n="100" d="100"/>
        <a:sy n="100" d="100"/>
      </p:scale>
      <p:origin x="0" y="-1330"/>
    </p:cViewPr>
  </p:sorterViewPr>
  <p:notesViewPr>
    <p:cSldViewPr snapToGrid="0">
      <p:cViewPr>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notesMaster" Target="notesMasters/notesMaster1.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rry Yang" userId="38638dfb-225a-4149-b1f6-35a16516ccd6" providerId="ADAL" clId="{67E88EC6-66B2-4260-9BB2-DBA9FF44103D}"/>
    <pc:docChg chg="custSel modSld">
      <pc:chgData name="Sherry Yang" userId="38638dfb-225a-4149-b1f6-35a16516ccd6" providerId="ADAL" clId="{67E88EC6-66B2-4260-9BB2-DBA9FF44103D}" dt="2023-11-07T23:02:24.500" v="107" actId="962"/>
      <pc:docMkLst>
        <pc:docMk/>
      </pc:docMkLst>
      <pc:sldChg chg="addSp delSp modSp mod delAnim">
        <pc:chgData name="Sherry Yang" userId="38638dfb-225a-4149-b1f6-35a16516ccd6" providerId="ADAL" clId="{67E88EC6-66B2-4260-9BB2-DBA9FF44103D}" dt="2023-11-07T23:02:24.500" v="107" actId="962"/>
        <pc:sldMkLst>
          <pc:docMk/>
          <pc:sldMk cId="3063008309" sldId="2076138626"/>
        </pc:sldMkLst>
        <pc:picChg chg="add mod modCrop">
          <ac:chgData name="Sherry Yang" userId="38638dfb-225a-4149-b1f6-35a16516ccd6" providerId="ADAL" clId="{67E88EC6-66B2-4260-9BB2-DBA9FF44103D}" dt="2023-11-07T23:02:24.500" v="107" actId="962"/>
          <ac:picMkLst>
            <pc:docMk/>
            <pc:sldMk cId="3063008309" sldId="2076138626"/>
            <ac:picMk id="4" creationId="{37E8A05B-65BA-95BB-8208-4E790E3FF82A}"/>
          </ac:picMkLst>
        </pc:picChg>
        <pc:picChg chg="del">
          <ac:chgData name="Sherry Yang" userId="38638dfb-225a-4149-b1f6-35a16516ccd6" providerId="ADAL" clId="{67E88EC6-66B2-4260-9BB2-DBA9FF44103D}" dt="2023-11-07T22:58:32.431" v="0" actId="478"/>
          <ac:picMkLst>
            <pc:docMk/>
            <pc:sldMk cId="3063008309" sldId="2076138626"/>
            <ac:picMk id="5" creationId="{4A05ABC0-2C3B-FBE3-C968-A726DFA1EAED}"/>
          </ac:picMkLst>
        </pc:picChg>
      </pc:sldChg>
    </pc:docChg>
  </pc:docChgLst>
  <pc:docChgLst>
    <pc:chgData name="Edgardo Velasco" userId="dcbab197249526ff" providerId="LiveId" clId="{865E8EA6-B618-4B1E-904E-6613DEECB1DE}"/>
    <pc:docChg chg="modSld">
      <pc:chgData name="Edgardo Velasco" userId="dcbab197249526ff" providerId="LiveId" clId="{865E8EA6-B618-4B1E-904E-6613DEECB1DE}" dt="2024-02-11T20:01:27.063" v="2" actId="729"/>
      <pc:docMkLst>
        <pc:docMk/>
      </pc:docMkLst>
      <pc:sldChg chg="mod modShow">
        <pc:chgData name="Edgardo Velasco" userId="dcbab197249526ff" providerId="LiveId" clId="{865E8EA6-B618-4B1E-904E-6613DEECB1DE}" dt="2024-02-11T20:01:06.791" v="0" actId="729"/>
        <pc:sldMkLst>
          <pc:docMk/>
          <pc:sldMk cId="2251313848" sldId="1875"/>
        </pc:sldMkLst>
      </pc:sldChg>
      <pc:sldChg chg="mod modShow">
        <pc:chgData name="Edgardo Velasco" userId="dcbab197249526ff" providerId="LiveId" clId="{865E8EA6-B618-4B1E-904E-6613DEECB1DE}" dt="2024-02-11T20:01:19.463" v="1" actId="729"/>
        <pc:sldMkLst>
          <pc:docMk/>
          <pc:sldMk cId="770380263" sldId="2147479750"/>
        </pc:sldMkLst>
      </pc:sldChg>
      <pc:sldChg chg="mod modShow">
        <pc:chgData name="Edgardo Velasco" userId="dcbab197249526ff" providerId="LiveId" clId="{865E8EA6-B618-4B1E-904E-6613DEECB1DE}" dt="2024-02-11T20:01:27.063" v="2" actId="729"/>
        <pc:sldMkLst>
          <pc:docMk/>
          <pc:sldMk cId="2879020523" sldId="214748027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anose="020B0502040204020203"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anose="020B0502040204020203" pitchFamily="34" charset="0"/>
              </a:rPr>
              <a:t>2/11/2024 2:01 PM</a:t>
            </a:fld>
            <a:endParaRPr lang="en-US">
              <a:latin typeface="Segoe UI" panose="020B0502040204020203"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anose="020B0502040204020203"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anose="020B0502040204020203" pitchFamily="34" charset="0"/>
              </a:rPr>
              <a:t>‹Nº›</a:t>
            </a:fld>
            <a:endParaRPr lang="en-US">
              <a:latin typeface="Segoe UI" panose="020B0502040204020203"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anose="020B0502040204020203" pitchFamily="34" charset="0"/>
              </a:defRPr>
            </a:lvl1pPr>
          </a:lstStyle>
          <a:p>
            <a:fld id="{386CE63F-9E7F-4C04-9D0D-FCA25A8E9E86}" type="datetime8">
              <a:rPr lang="en-US" smtClean="0"/>
              <a:t>2/11/2024 2:00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B4008EB6-D09E-4580-8CD6-DDB14511944F}" type="slidenum">
              <a:rPr lang="en-US" smtClean="0"/>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microsoft.com/en-us/training/paths/introduction-generative-ai/"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ignup.live.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ka.ms/oai/get-gpt4"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learn.microsoft.com/en-us/azure/cognitive-services/openai/concepts/model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n-us/legal/cognitive-services/openai/limited-acces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ka.ms/RAI"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ist.gov/itl/ai-risk-management-framework"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learn.microsoft.com/en-us/legal/cognitive-services/openai/limited-acces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penai.com/chatgp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ct val="0"/>
              </a:spcBef>
              <a:spcAft>
                <a:spcPts val="340"/>
              </a:spcAft>
              <a:buClrTx/>
              <a:buSzTx/>
              <a:buFontTx/>
              <a:buNone/>
              <a:defRPr/>
            </a:pPr>
            <a:r>
              <a:rPr lang="es-ES" sz="882" b="0" i="0" strike="noStrike" cap="none" spc="0" baseline="0">
                <a:solidFill>
                  <a:srgbClr val="000000"/>
                </a:solidFill>
                <a:effectLst/>
                <a:latin typeface="Segoe UI"/>
                <a:ea typeface="Segoe UI"/>
                <a:cs typeface="Segoe UI"/>
              </a:rPr>
              <a:t>Este contenido está pensado para impartirse como complemento de: </a:t>
            </a:r>
            <a:r>
              <a:rPr lang="es-ES" sz="882" b="0" i="0" strike="noStrike" cap="none" spc="0" baseline="0">
                <a:solidFill>
                  <a:srgbClr val="000000"/>
                </a:solidFill>
                <a:effectLst/>
                <a:latin typeface="Segoe UI"/>
                <a:ea typeface="Segoe UI"/>
                <a:cs typeface="Segoe UI"/>
                <a:hlinkClick r:id="rId3" history="0"/>
              </a:rPr>
              <a:t>Aspectos básicos de Microsoft Azure AI: IA generativa - Formación| Microsoft Learn</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s-ES" sz="400" b="0" i="0" strike="noStrike" cap="none" spc="0" baseline="0">
                <a:solidFill>
                  <a:srgbClr val="000000"/>
                </a:solidFill>
                <a:effectLst/>
                <a:latin typeface="Segoe UI"/>
                <a:ea typeface="Segoe UI"/>
                <a:cs typeface="Segoe UI"/>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sz="882" b="0" i="0" strike="noStrike" cap="none" spc="0" baseline="0">
                <a:solidFill>
                  <a:srgbClr val="000000"/>
                </a:solidFill>
                <a:effectLst/>
                <a:latin typeface="Segoe UI"/>
                <a:ea typeface="Segoe UI"/>
                <a:cs typeface="Segoe UI"/>
              </a:rPr>
              <a:t>Los bloques </a:t>
            </a:r>
            <a:r>
              <a:rPr lang="es-ES" sz="882" b="0" i="1" strike="noStrike" cap="none" spc="0" baseline="0">
                <a:solidFill>
                  <a:srgbClr val="000000"/>
                </a:solidFill>
                <a:effectLst/>
                <a:latin typeface="Segoe UI"/>
                <a:ea typeface="Segoe UI"/>
                <a:cs typeface="Segoe UI"/>
              </a:rPr>
              <a:t>codificador</a:t>
            </a:r>
            <a:r>
              <a:rPr lang="es-ES" sz="882" b="0" i="0" strike="noStrike" cap="none" spc="0" baseline="0">
                <a:solidFill>
                  <a:srgbClr val="000000"/>
                </a:solidFill>
                <a:effectLst/>
                <a:latin typeface="Segoe UI"/>
                <a:ea typeface="Segoe UI"/>
                <a:cs typeface="Segoe UI"/>
              </a:rPr>
              <a:t> y </a:t>
            </a:r>
            <a:r>
              <a:rPr lang="es-ES" sz="882" b="0" i="1" strike="noStrike" cap="none" spc="0" baseline="0">
                <a:solidFill>
                  <a:srgbClr val="000000"/>
                </a:solidFill>
                <a:effectLst/>
                <a:latin typeface="Segoe UI"/>
                <a:ea typeface="Segoe UI"/>
                <a:cs typeface="Segoe UI"/>
              </a:rPr>
              <a:t>descodificador</a:t>
            </a:r>
            <a:r>
              <a:rPr lang="es-ES" sz="882" b="0" i="0" strike="noStrike" cap="none" spc="0" baseline="0">
                <a:solidFill>
                  <a:srgbClr val="000000"/>
                </a:solidFill>
                <a:effectLst/>
                <a:latin typeface="Segoe UI"/>
                <a:ea typeface="Segoe UI"/>
                <a:cs typeface="Segoe UI"/>
              </a:rPr>
              <a:t> en un modelo de transformador incluyen varias capas que forman la red neuronal del modelo.No es necesario entrar en los detalles de todas estas capas, pero resulta útil tener en cuenta uno de los tipos de capas que se usa en ambos bloques: las capas de </a:t>
            </a:r>
            <a:r>
              <a:rPr lang="es-ES" sz="882" b="0" i="1" strike="noStrike" cap="none" spc="0" baseline="0">
                <a:solidFill>
                  <a:srgbClr val="000000"/>
                </a:solidFill>
                <a:effectLst/>
                <a:latin typeface="Segoe UI"/>
                <a:ea typeface="Segoe UI"/>
                <a:cs typeface="Segoe UI"/>
              </a:rPr>
              <a:t>atención</a:t>
            </a:r>
            <a:r>
              <a:rPr lang="es-ES" sz="882" b="0" i="0" strike="noStrike" cap="none" spc="0" baseline="0">
                <a:solidFill>
                  <a:srgbClr val="000000"/>
                </a:solidFill>
                <a:effectLst/>
                <a:latin typeface="Segoe UI"/>
                <a:ea typeface="Segoe UI"/>
                <a:cs typeface="Segoe UI"/>
              </a:rPr>
              <a:t>.La atención es una técnica que se usa para examinar una secuencia de tokens de texto e intentar cuantificar la fuerza de las relaciones entre ellos.En concreto, la </a:t>
            </a:r>
            <a:r>
              <a:rPr lang="es-ES" sz="882" b="0" i="1" strike="noStrike" cap="none" spc="0" baseline="0">
                <a:solidFill>
                  <a:srgbClr val="000000"/>
                </a:solidFill>
                <a:effectLst/>
                <a:latin typeface="Segoe UI"/>
                <a:ea typeface="Segoe UI"/>
                <a:cs typeface="Segoe UI"/>
              </a:rPr>
              <a:t>autoatención</a:t>
            </a:r>
            <a:r>
              <a:rPr lang="es-ES" sz="882" b="0" i="0" strike="noStrike" cap="none" spc="0" baseline="0">
                <a:solidFill>
                  <a:srgbClr val="000000"/>
                </a:solidFill>
                <a:effectLst/>
                <a:latin typeface="Segoe UI"/>
                <a:ea typeface="Segoe UI"/>
                <a:cs typeface="Segoe UI"/>
              </a:rPr>
              <a:t> implica considerar cómo otros tokens alrededor de un token determinado influyen en el significado del token.</a:t>
            </a:r>
          </a:p>
          <a:p>
            <a:endParaRPr lang="en-US" altLang="zh-CN" sz="882" b="0" i="0" kern="1200">
              <a:solidFill>
                <a:schemeClr val="tx1"/>
              </a:solidFill>
              <a:effectLst/>
              <a:latin typeface="Segoe UI" panose="020B0502040204020203" pitchFamily="34" charset="0"/>
              <a:ea typeface="+mn-ea"/>
              <a:cs typeface="+mn-cs"/>
            </a:endParaRPr>
          </a:p>
          <a:p>
            <a:r>
              <a:rPr lang="es-ES" sz="882" b="0" i="0" strike="noStrike" cap="none" spc="0" baseline="0">
                <a:solidFill>
                  <a:srgbClr val="000000"/>
                </a:solidFill>
                <a:effectLst/>
                <a:latin typeface="Segoe UI"/>
                <a:ea typeface="Segoe UI"/>
                <a:cs typeface="Segoe UI"/>
              </a:rPr>
              <a:t>En un bloque codificador, la atención se usa para examinar cada token en contexto y determinar una codificación adecuada para su inserción vectorial.Los valores vectoriales se basan en la relación entre el token y otros tokens con los que aparece con frecuencia.Este enfoque contextualizado significa que la misma palabra podría tener varias inserciones en función del contexto en el que se usa; por ejemplo, "the bark of a tree" significa algo diferente a "I heard a dog bark".</a:t>
            </a:r>
          </a:p>
          <a:p>
            <a:endParaRPr lang="en-US" altLang="zh-CN" sz="882" b="0" i="0" kern="1200">
              <a:solidFill>
                <a:schemeClr val="tx1"/>
              </a:solidFill>
              <a:effectLst/>
              <a:latin typeface="Segoe UI" panose="020B0502040204020203" pitchFamily="34" charset="0"/>
              <a:ea typeface="+mn-ea"/>
              <a:cs typeface="+mn-cs"/>
            </a:endParaRPr>
          </a:p>
          <a:p>
            <a:r>
              <a:rPr lang="es-ES" sz="882" b="0" i="0" strike="noStrike" cap="none" spc="0" baseline="0">
                <a:solidFill>
                  <a:srgbClr val="000000"/>
                </a:solidFill>
                <a:effectLst/>
                <a:latin typeface="Segoe UI"/>
                <a:ea typeface="Segoe UI"/>
                <a:cs typeface="Segoe UI"/>
              </a:rPr>
              <a:t>En un bloque descodificador, las capas de atención se usan para predecir el siguiente token de una secuencia.Para cada token generado, el modelo tiene una capa de atención que tiene en cuenta la secuencia de tokens hasta ese momento.El modelo tiene en cuenta cuáles de los tokens son los más influyentes al considerar cuál debe ser el siguiente token.</a:t>
            </a:r>
          </a:p>
          <a:p>
            <a:endParaRPr lang="en-US" altLang="zh-CN" sz="882" b="0" i="0" kern="1200">
              <a:solidFill>
                <a:schemeClr val="tx1"/>
              </a:solidFill>
              <a:effectLst/>
              <a:latin typeface="Segoe UI" panose="020B0502040204020203" pitchFamily="34" charset="0"/>
              <a:ea typeface="+mn-ea"/>
              <a:cs typeface="+mn-cs"/>
            </a:endParaRPr>
          </a:p>
          <a:p>
            <a:r>
              <a:rPr lang="es-ES" sz="882" b="0" i="0" strike="noStrike" cap="none" spc="0" baseline="0">
                <a:solidFill>
                  <a:srgbClr val="000000"/>
                </a:solidFill>
                <a:effectLst/>
                <a:latin typeface="Segoe UI"/>
                <a:ea typeface="Segoe UI"/>
                <a:cs typeface="Segoe UI"/>
              </a:rPr>
              <a:t>Recuerde que la capa de atención está trabajando con representaciones vectoriales numéricas de los tokens, no con el texto real.En un descodificador, el proceso comienza con una secuencia de inserciones de tokens que representan el texto que se va a completar.</a:t>
            </a:r>
          </a:p>
          <a:p>
            <a:endParaRPr lang="en-US" altLang="zh-CN" sz="882" b="0" i="0" kern="1200">
              <a:solidFill>
                <a:schemeClr val="tx1"/>
              </a:solidFill>
              <a:effectLst/>
              <a:latin typeface="Segoe UI" panose="020B0502040204020203" pitchFamily="34" charset="0"/>
              <a:ea typeface="+mn-ea"/>
              <a:cs typeface="+mn-cs"/>
            </a:endParaRPr>
          </a:p>
          <a:p>
            <a:r>
              <a:rPr lang="es-ES" sz="882" b="0" i="0" strike="noStrike" cap="none" spc="0" baseline="0">
                <a:solidFill>
                  <a:srgbClr val="000000"/>
                </a:solidFill>
                <a:effectLst/>
                <a:latin typeface="Segoe UI"/>
                <a:ea typeface="Segoe UI"/>
                <a:cs typeface="Segoe UI"/>
              </a:rPr>
              <a:t>Durante el entrenamiento, el objetivo es predecir el vector del token final de la secuencia en función de los tokens anteriores.La capa de atención asigna un </a:t>
            </a:r>
            <a:r>
              <a:rPr lang="es-ES" sz="882" b="0" i="1" strike="noStrike" cap="none" spc="0" baseline="0">
                <a:solidFill>
                  <a:srgbClr val="000000"/>
                </a:solidFill>
                <a:effectLst/>
                <a:latin typeface="Segoe UI"/>
                <a:ea typeface="Segoe UI"/>
                <a:cs typeface="Segoe UI"/>
              </a:rPr>
              <a:t>peso</a:t>
            </a:r>
            <a:r>
              <a:rPr lang="es-ES" sz="882" b="0" i="0" strike="noStrike" cap="none" spc="0" baseline="0">
                <a:solidFill>
                  <a:srgbClr val="000000"/>
                </a:solidFill>
                <a:effectLst/>
                <a:latin typeface="Segoe UI"/>
                <a:ea typeface="Segoe UI"/>
                <a:cs typeface="Segoe UI"/>
              </a:rPr>
              <a:t> numérico a cada token de la secuencia hasta el momento.Ese valor lo usa para realizar un cálculo sobre los vectores ponderados, que produce una </a:t>
            </a:r>
            <a:r>
              <a:rPr lang="es-ES" sz="882" b="0" i="1" strike="noStrike" cap="none" spc="0" baseline="0">
                <a:solidFill>
                  <a:srgbClr val="000000"/>
                </a:solidFill>
                <a:effectLst/>
                <a:latin typeface="Segoe UI"/>
                <a:ea typeface="Segoe UI"/>
                <a:cs typeface="Segoe UI"/>
              </a:rPr>
              <a:t>puntuación de atención</a:t>
            </a:r>
            <a:r>
              <a:rPr lang="es-ES" sz="882" b="0" i="0" strike="noStrike" cap="none" spc="0" baseline="0">
                <a:solidFill>
                  <a:srgbClr val="000000"/>
                </a:solidFill>
                <a:effectLst/>
                <a:latin typeface="Segoe UI"/>
                <a:ea typeface="Segoe UI"/>
                <a:cs typeface="Segoe UI"/>
              </a:rPr>
              <a:t> que puede utilizarse para calcular un posible vector para el siguiente token.En la práctica, una técnica denominada </a:t>
            </a:r>
            <a:r>
              <a:rPr lang="es-ES" sz="882" b="0" i="1" strike="noStrike" cap="none" spc="0" baseline="0">
                <a:solidFill>
                  <a:srgbClr val="000000"/>
                </a:solidFill>
                <a:effectLst/>
                <a:latin typeface="Segoe UI"/>
                <a:ea typeface="Segoe UI"/>
                <a:cs typeface="Segoe UI"/>
              </a:rPr>
              <a:t>atención multicabezal</a:t>
            </a:r>
            <a:r>
              <a:rPr lang="es-ES" sz="882" b="0" i="0" strike="noStrike" cap="none" spc="0" baseline="0">
                <a:solidFill>
                  <a:srgbClr val="000000"/>
                </a:solidFill>
                <a:effectLst/>
                <a:latin typeface="Segoe UI"/>
                <a:ea typeface="Segoe UI"/>
                <a:cs typeface="Segoe UI"/>
              </a:rPr>
              <a:t> usa diferentes elementos de las inserciones para calcular varias puntuaciones de atención.A continuación, se usa una red neuronal para evaluar todos los tokens posibles para determinar el token más probable con el que continuar la secuencia.El proceso continúa de forma iterativa para cada token de la secuencia, y la secuencia de salida se usa de forma regresiva como entrada para la siguiente iteración, es decir, se construye la salida token a token.</a:t>
            </a:r>
          </a:p>
          <a:p>
            <a:endParaRPr lang="en-US" altLang="zh-CN" sz="882" b="0" i="0" kern="1200">
              <a:solidFill>
                <a:schemeClr val="tx1"/>
              </a:solidFill>
              <a:effectLst/>
              <a:latin typeface="Segoe UI" panose="020B0502040204020203" pitchFamily="34" charset="0"/>
              <a:ea typeface="+mn-ea"/>
              <a:cs typeface="+mn-cs"/>
            </a:endParaRPr>
          </a:p>
          <a:p>
            <a:r>
              <a:rPr lang="es-ES" sz="882" b="0" i="0" strike="noStrike" cap="none" spc="0" baseline="0">
                <a:solidFill>
                  <a:srgbClr val="000000"/>
                </a:solidFill>
                <a:effectLst/>
                <a:latin typeface="Segoe UI"/>
                <a:ea typeface="Segoe UI"/>
                <a:cs typeface="Segoe UI"/>
              </a:rPr>
              <a:t>La siguiente animación muestra una representación muy simplificada de cómo funciona este proceso; en realidad, los cálculos realizados por la capa de atención son más complejos, pero los principios se pueden simplificar de la siguiente forma:</a:t>
            </a:r>
          </a:p>
          <a:p>
            <a:pPr marL="228600" indent="-228600">
              <a:buFont typeface="+mj-lt"/>
              <a:buAutoNum type="arabicPeriod"/>
            </a:pPr>
            <a:r>
              <a:rPr lang="es-ES" sz="882" b="0" i="0" strike="noStrike" cap="none" spc="0" baseline="0">
                <a:solidFill>
                  <a:srgbClr val="000000"/>
                </a:solidFill>
                <a:effectLst/>
                <a:latin typeface="Segoe UI"/>
                <a:ea typeface="Segoe UI"/>
                <a:cs typeface="Segoe UI"/>
              </a:rPr>
              <a:t>Una secuencia de inserciones de tokens se introduce en la capa de atención.Cada token se representa como un vector de valores numéricos.</a:t>
            </a:r>
          </a:p>
          <a:p>
            <a:pPr marL="228600" indent="-228600">
              <a:buFont typeface="+mj-lt"/>
              <a:buAutoNum type="arabicPeriod"/>
            </a:pPr>
            <a:r>
              <a:rPr lang="es-ES" sz="882" b="0" i="0" strike="noStrike" cap="none" spc="0" baseline="0">
                <a:solidFill>
                  <a:srgbClr val="000000"/>
                </a:solidFill>
                <a:effectLst/>
                <a:latin typeface="Segoe UI"/>
                <a:ea typeface="Segoe UI"/>
                <a:cs typeface="Segoe UI"/>
              </a:rPr>
              <a:t>El objetivo de un descodificador es predecir el siguiente token de la secuencia, que también será un vector que se alinea con una inserción en el vocabulario del modelo.</a:t>
            </a:r>
          </a:p>
          <a:p>
            <a:pPr marL="228600" indent="-228600">
              <a:buFont typeface="+mj-lt"/>
              <a:buAutoNum type="arabicPeriod"/>
            </a:pPr>
            <a:r>
              <a:rPr lang="es-ES" sz="882" b="0" i="0" strike="noStrike" cap="none" spc="0" baseline="0">
                <a:solidFill>
                  <a:srgbClr val="000000"/>
                </a:solidFill>
                <a:effectLst/>
                <a:latin typeface="Segoe UI"/>
                <a:ea typeface="Segoe UI"/>
                <a:cs typeface="Segoe UI"/>
              </a:rPr>
              <a:t>La capa de atención evalúa la secuencia hasta el momento y asigna pesos a cada token para representar su influencia relativa en el siguiente token.</a:t>
            </a:r>
          </a:p>
          <a:p>
            <a:pPr marL="228600" indent="-228600">
              <a:buFont typeface="+mj-lt"/>
              <a:buAutoNum type="arabicPeriod"/>
            </a:pPr>
            <a:r>
              <a:rPr lang="es-ES" sz="882" b="0" i="0" strike="noStrike" cap="none" spc="0" baseline="0">
                <a:solidFill>
                  <a:srgbClr val="000000"/>
                </a:solidFill>
                <a:effectLst/>
                <a:latin typeface="Segoe UI"/>
                <a:ea typeface="Segoe UI"/>
                <a:cs typeface="Segoe UI"/>
              </a:rPr>
              <a:t>Los pesos se pueden usar para calcular un nuevo vector para el siguiente token con una puntuación de atención.La atención multicabezal emplea diferentes elementos de las inserciones para calcular varios tokens alternativos.</a:t>
            </a:r>
          </a:p>
          <a:p>
            <a:pPr marL="228600" indent="-228600">
              <a:buFont typeface="+mj-lt"/>
              <a:buAutoNum type="arabicPeriod"/>
            </a:pPr>
            <a:r>
              <a:rPr lang="es-ES" sz="882" b="0" i="0" strike="noStrike" cap="none" spc="0" baseline="0">
                <a:solidFill>
                  <a:srgbClr val="000000"/>
                </a:solidFill>
                <a:effectLst/>
                <a:latin typeface="Segoe UI"/>
                <a:ea typeface="Segoe UI"/>
                <a:cs typeface="Segoe UI"/>
              </a:rPr>
              <a:t>Una red neuronal totalmente conectada usa las puntuaciones de los vectores calculados para predecir el token más probable de todo el vocabulario.</a:t>
            </a:r>
          </a:p>
          <a:p>
            <a:pPr marL="228600" indent="-228600">
              <a:buFont typeface="+mj-lt"/>
              <a:buAutoNum type="arabicPeriod"/>
            </a:pPr>
            <a:r>
              <a:rPr lang="es-ES" sz="882" b="0" i="0" strike="noStrike" cap="none" spc="0" baseline="0">
                <a:solidFill>
                  <a:srgbClr val="000000"/>
                </a:solidFill>
                <a:effectLst/>
                <a:latin typeface="Segoe UI"/>
                <a:ea typeface="Segoe UI"/>
                <a:cs typeface="Segoe UI"/>
              </a:rPr>
              <a:t>La salida prevista se anexa a la secuencia hasta el momento, que se usa como entrada para la siguiente iteración.</a:t>
            </a:r>
          </a:p>
          <a:p>
            <a:endParaRPr lang="en-US" altLang="zh-CN" sz="882" b="0" i="0" kern="1200">
              <a:solidFill>
                <a:schemeClr val="tx1"/>
              </a:solidFill>
              <a:effectLst/>
              <a:latin typeface="Segoe UI" panose="020B0502040204020203" pitchFamily="34" charset="0"/>
              <a:ea typeface="+mn-ea"/>
              <a:cs typeface="+mn-cs"/>
            </a:endParaRPr>
          </a:p>
          <a:p>
            <a:r>
              <a:rPr lang="es-ES" sz="882" b="0" i="0" strike="noStrike" cap="none" spc="0" baseline="0">
                <a:solidFill>
                  <a:srgbClr val="000000"/>
                </a:solidFill>
                <a:effectLst/>
                <a:latin typeface="Segoe UI"/>
                <a:ea typeface="Segoe UI"/>
                <a:cs typeface="Segoe UI"/>
              </a:rPr>
              <a:t>Durante el entrenamiento, se conoce la secuencia real de los tokens: solo se enmascaran los que aparecen más tarde en la secuencia que la posición del token que se está considerando en ese momento.Como en cualquier red neuronal, el valor previsto para el vector de token se compara con el valor real del siguiente vector de la secuencia y se calcula la pérdida.Los pesos se ajustan entonces incrementalmente para reducir la pérdida y mejorar el modelo.Cuando se usa para la inferencia (predecir una nueva secuencia de tokens), la capa de atención entrenada aplica pesos que predicen el token más probable en el vocabulario del modelo que está semánticamente alineado con la secuencia hasta el momento.</a:t>
            </a:r>
          </a:p>
          <a:p>
            <a:endParaRPr lang="en-US" altLang="zh-CN" sz="882" b="0" i="0" kern="1200">
              <a:solidFill>
                <a:schemeClr val="tx1"/>
              </a:solidFill>
              <a:effectLst/>
              <a:latin typeface="Segoe UI" panose="020B0502040204020203" pitchFamily="34" charset="0"/>
              <a:ea typeface="+mn-ea"/>
              <a:cs typeface="+mn-cs"/>
            </a:endParaRPr>
          </a:p>
          <a:p>
            <a:r>
              <a:rPr lang="es-ES" sz="882" b="0" i="0" strike="noStrike" cap="none" spc="0" baseline="0">
                <a:solidFill>
                  <a:srgbClr val="000000"/>
                </a:solidFill>
                <a:effectLst/>
                <a:latin typeface="Segoe UI"/>
                <a:ea typeface="Segoe UI"/>
                <a:cs typeface="Segoe UI"/>
              </a:rPr>
              <a:t>Todo esto significa que los modelos de transformador, como GPT-4 (el modelo que hay detrás de ChatGPT y Bing) están diseñado para tomar una entrada de texto (llamada mensaje) y generar una salida sintácticamente correcta (llamada finalización).En efecto, la "magia" del modelo es que tiene la capacidad de encadenar una oración coherente.Esta habilidad no implica ningún "conocimiento" o "inteligencia" por parte del modelo; solo un amplio vocabulario y la capacidad de generar secuencias de palabras significativas.Sin embargo, lo que hace que un modelo de lenguaje grande como GPT-4 sea tan eficaz, es el gran volumen de datos con los que se ha entrenado (datos públicos y con licencia de Internet) y la complejidad de la red.Como consecuencia de ello, el modelo es capaz de generar finalizaciones basadas en las relaciones entre palabras del vocabulario con el que se ha entrenado, y a menudo genera una salida que no se puede distinguir de una respuesta humana al mismo mensaje.</a:t>
            </a:r>
          </a:p>
          <a:p>
            <a:endParaRPr lang="en-US" altLang="zh-CN" sz="882" b="0" i="0" kern="1200">
              <a:solidFill>
                <a:schemeClr val="tx1"/>
              </a:solidFill>
              <a:effectLst/>
              <a:latin typeface="Segoe UI" panose="020B0502040204020203" pitchFamily="34" charset="0"/>
              <a:ea typeface="+mn-ea"/>
              <a:cs typeface="+mn-cs"/>
            </a:endParaRPr>
          </a:p>
          <a:p>
            <a:r>
              <a:rPr lang="es-ES" sz="882" b="0" i="0" strike="noStrike" cap="none" spc="0" baseline="0">
                <a:solidFill>
                  <a:srgbClr val="000000"/>
                </a:solidFill>
                <a:effectLst/>
                <a:latin typeface="Segoe UI"/>
                <a:ea typeface="Segoe UI"/>
                <a:cs typeface="Segoe UI"/>
              </a:rPr>
              <a:t>Diagrama que muestra cómo la técnica de atención ayuda al modelo de lenguaje grande a identificar la siguiente palabra de la secuencia.La imagen muestra palabras y sus coordenadas de capa de codificación posicional.</a:t>
            </a:r>
          </a:p>
          <a:p>
            <a:endParaRPr lang="zh-CN" altLang="en-US"/>
          </a:p>
        </p:txBody>
      </p:sp>
      <p:sp>
        <p:nvSpPr>
          <p:cNvPr id="4" name="页眉占位符 3"/>
          <p:cNvSpPr>
            <a:spLocks noGrp="1"/>
          </p:cNvSpPr>
          <p:nvPr>
            <p:ph type="hdr" sz="quarter" idx="6"/>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日期占位符 5"/>
          <p:cNvSpPr>
            <a:spLocks noGrp="1"/>
          </p:cNvSpPr>
          <p:nvPr>
            <p:ph type="dt" idx="10"/>
          </p:nvPr>
        </p:nvSpPr>
        <p:spPr/>
        <p:txBody>
          <a:bodyPr/>
          <a:lstStyle/>
          <a:p>
            <a:fld id="{386CE63F-9E7F-4C04-9D0D-FCA25A8E9E86}" type="datetime8">
              <a:rPr lang="en-US" smtClean="0"/>
              <a:t>2/11/2024 2:00 PM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t>10</a:t>
            </a:fld>
            <a:endParaRPr lang="en-US"/>
          </a:p>
        </p:txBody>
      </p:sp>
    </p:spTree>
    <p:extLst>
      <p:ext uri="{BB962C8B-B14F-4D97-AF65-F5344CB8AC3E}">
        <p14:creationId xmlns:p14="http://schemas.microsoft.com/office/powerpoint/2010/main" val="2149043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sz="882" b="0" i="0" strike="noStrike" cap="none" spc="0" baseline="0">
                <a:solidFill>
                  <a:srgbClr val="000000"/>
                </a:solidFill>
                <a:effectLst/>
                <a:latin typeface="Segoe UI"/>
                <a:ea typeface="Segoe UI"/>
                <a:cs typeface="Segoe UI"/>
              </a:rPr>
              <a:t>Los copilotos se basan en una arquitectura común, por lo que los desarrolladores pueden crear copilotos personalizados para diversas aplicaciones y servicios específicos de la empresa.</a:t>
            </a:r>
          </a:p>
          <a:p>
            <a:endParaRPr lang="en-US" altLang="zh-CN"/>
          </a:p>
          <a:p>
            <a:r>
              <a:rPr lang="es-ES" sz="882" b="0" i="0" strike="noStrike" cap="none" spc="0" baseline="0">
                <a:solidFill>
                  <a:srgbClr val="000000"/>
                </a:solidFill>
                <a:effectLst/>
                <a:latin typeface="Segoe UI"/>
                <a:ea typeface="Segoe UI"/>
                <a:cs typeface="Segoe UI"/>
              </a:rPr>
              <a:t>Es posible que vea que los copilotos aparecen dentro de los productos que ya usa, por ejemplo, como una característica de pantalla de chat que se abre junto al archivo.Estos copilotos usan el contenido que se crea o se busca en el producto como información específica para sus resultados.</a:t>
            </a:r>
          </a:p>
          <a:p>
            <a:endParaRPr lang="en-US" altLang="zh-CN"/>
          </a:p>
          <a:p>
            <a:endParaRPr lang="en-US" altLang="zh-CN"/>
          </a:p>
          <a:p>
            <a:r>
              <a:rPr lang="es-ES" sz="882" b="0" i="0" strike="noStrike" cap="none" spc="0" baseline="0">
                <a:solidFill>
                  <a:srgbClr val="000000"/>
                </a:solidFill>
                <a:effectLst/>
                <a:latin typeface="Segoe UI"/>
                <a:ea typeface="Segoe UI"/>
                <a:cs typeface="Segoe UI"/>
              </a:rPr>
              <a:t>El copiloto Microsoft 365 trabaja a su lado en aplicaciones de productividad y comunicación, como PowerPoint y Outlook, y le ayuda a crear documentos, hojas de cálculo, presentaciones y correos electrónicos eficaces, entre otros.</a:t>
            </a:r>
          </a:p>
          <a:p>
            <a:endParaRPr lang="zh-CN" altLang="en-US"/>
          </a:p>
        </p:txBody>
      </p:sp>
      <p:sp>
        <p:nvSpPr>
          <p:cNvPr id="4" name="页眉占位符 3"/>
          <p:cNvSpPr>
            <a:spLocks noGrp="1"/>
          </p:cNvSpPr>
          <p:nvPr>
            <p:ph type="hdr" sz="quarter" idx="6"/>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日期占位符 5"/>
          <p:cNvSpPr>
            <a:spLocks noGrp="1"/>
          </p:cNvSpPr>
          <p:nvPr>
            <p:ph type="dt" idx="10"/>
          </p:nvPr>
        </p:nvSpPr>
        <p:spPr/>
        <p:txBody>
          <a:bodyPr/>
          <a:lstStyle/>
          <a:p>
            <a:fld id="{386CE63F-9E7F-4C04-9D0D-FCA25A8E9E86}" type="datetime8">
              <a:rPr lang="en-US" smtClean="0"/>
              <a:t>2/11/2024 2:00 PM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t>11</a:t>
            </a:fld>
            <a:endParaRPr lang="en-US"/>
          </a:p>
        </p:txBody>
      </p:sp>
    </p:spTree>
    <p:extLst>
      <p:ext uri="{BB962C8B-B14F-4D97-AF65-F5344CB8AC3E}">
        <p14:creationId xmlns:p14="http://schemas.microsoft.com/office/powerpoint/2010/main" val="2208941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sz="882" b="0" i="0" strike="noStrike" cap="none" spc="0" baseline="0">
                <a:solidFill>
                  <a:srgbClr val="000000"/>
                </a:solidFill>
                <a:effectLst/>
                <a:latin typeface="Segoe UI"/>
                <a:ea typeface="Segoe UI"/>
                <a:cs typeface="Segoe UI"/>
              </a:rPr>
              <a:t>Microsoft ya ha agregado copilotos a las aplicaciones que se usan habitualmente.</a:t>
            </a:r>
          </a:p>
          <a:p>
            <a:endParaRPr lang="en-US" altLang="zh-CN"/>
          </a:p>
          <a:p>
            <a:r>
              <a:rPr lang="es-ES" sz="882" b="0" i="0" strike="noStrike" cap="none" spc="0" baseline="0">
                <a:solidFill>
                  <a:srgbClr val="000000"/>
                </a:solidFill>
                <a:effectLst/>
                <a:latin typeface="Segoe UI"/>
                <a:ea typeface="Segoe UI"/>
                <a:cs typeface="Segoe UI"/>
              </a:rPr>
              <a:t>En el explorador Microsoft Edge, un copiloto le permite resumir la página que está explorando actualmente o generar nuevo contenido.</a:t>
            </a:r>
          </a:p>
          <a:p>
            <a:endParaRPr lang="en-US" altLang="zh-CN"/>
          </a:p>
          <a:p>
            <a:r>
              <a:rPr lang="es-ES" sz="882" b="0" i="0" strike="noStrike" cap="none" spc="0" baseline="0">
                <a:solidFill>
                  <a:srgbClr val="000000"/>
                </a:solidFill>
                <a:effectLst/>
                <a:latin typeface="Segoe UI"/>
                <a:ea typeface="Segoe UI"/>
                <a:cs typeface="Segoe UI"/>
              </a:rPr>
              <a:t>El motor de búsqueda Microsoft Bing proporciona un copiloto para ayudar a navegar o realizar búsquedas en Internet mediante la generación de respuestas en lenguaje natural a preguntas basadas en el contexto en lugar de simplemente resultados de búsqueda de páginas indexadas.</a:t>
            </a:r>
          </a:p>
          <a:p>
            <a:endParaRPr lang="en-US" altLang="zh-CN"/>
          </a:p>
          <a:p>
            <a:r>
              <a:rPr lang="es-ES" sz="882" b="0" i="0" strike="noStrike" cap="none" spc="0" baseline="0">
                <a:solidFill>
                  <a:srgbClr val="000000"/>
                </a:solidFill>
                <a:effectLst/>
                <a:latin typeface="Segoe UI"/>
                <a:ea typeface="Segoe UI"/>
                <a:cs typeface="Segoe UI"/>
              </a:rPr>
              <a:t>El copiloto GitHub ayuda a los desarrolladores de software a escribir, documentar y probar código.</a:t>
            </a:r>
            <a:endParaRPr lang="zh-CN" altLang="en-US"/>
          </a:p>
        </p:txBody>
      </p:sp>
      <p:sp>
        <p:nvSpPr>
          <p:cNvPr id="4" name="页眉占位符 3"/>
          <p:cNvSpPr>
            <a:spLocks noGrp="1"/>
          </p:cNvSpPr>
          <p:nvPr>
            <p:ph type="hdr" sz="quarter" idx="6"/>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日期占位符 5"/>
          <p:cNvSpPr>
            <a:spLocks noGrp="1"/>
          </p:cNvSpPr>
          <p:nvPr>
            <p:ph type="dt" idx="10"/>
          </p:nvPr>
        </p:nvSpPr>
        <p:spPr/>
        <p:txBody>
          <a:bodyPr/>
          <a:lstStyle/>
          <a:p>
            <a:fld id="{386CE63F-9E7F-4C04-9D0D-FCA25A8E9E86}" type="datetime8">
              <a:rPr lang="en-US" smtClean="0"/>
              <a:t>2/11/2024 2:00 PM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t>12</a:t>
            </a:fld>
            <a:endParaRPr lang="en-US"/>
          </a:p>
        </p:txBody>
      </p:sp>
    </p:spTree>
    <p:extLst>
      <p:ext uri="{BB962C8B-B14F-4D97-AF65-F5344CB8AC3E}">
        <p14:creationId xmlns:p14="http://schemas.microsoft.com/office/powerpoint/2010/main" val="4222938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sz="882" b="0" i="0" strike="noStrike" cap="none" spc="0" baseline="0">
                <a:solidFill>
                  <a:srgbClr val="000000"/>
                </a:solidFill>
                <a:effectLst/>
                <a:latin typeface="Segoe UI"/>
                <a:ea typeface="Segoe UI"/>
                <a:cs typeface="Segoe UI"/>
              </a:rPr>
              <a:t>La calidad de las respuestas que devuelve una aplicación de IA generativa no solo depende del propio modelo, sino de los tipos de mensajes que se proporcionan.</a:t>
            </a:r>
          </a:p>
          <a:p>
            <a:endParaRPr lang="en-US" altLang="zh-CN"/>
          </a:p>
          <a:p>
            <a:r>
              <a:rPr lang="es-ES" sz="882" b="0" i="0" strike="noStrike" cap="none" spc="0" baseline="0">
                <a:solidFill>
                  <a:srgbClr val="000000"/>
                </a:solidFill>
                <a:effectLst/>
                <a:latin typeface="Segoe UI"/>
                <a:ea typeface="Segoe UI"/>
                <a:cs typeface="Segoe UI"/>
              </a:rPr>
              <a:t>Los mensajes son formas en las que se indica a una aplicación lo que queremos que haga.Un ingeniero puede agregar instrucciones para el programa con mensajes.Por ejemplo, los desarrolladores pueden crear una aplicación de IA generativa para que los profesores creen preguntas de varias opciones relacionadas con el texto que leen los alumnos.Durante el desarrollo de la aplicación, los desarrolladores pueden agregar otras reglas sobre lo que el programa debe hacer con los mensajes que recibe.</a:t>
            </a:r>
          </a:p>
          <a:p>
            <a:endParaRPr lang="en-US" altLang="zh-CN"/>
          </a:p>
          <a:p>
            <a:r>
              <a:rPr lang="es-ES" sz="882" b="1" i="0" strike="noStrike" cap="none" spc="0" baseline="0">
                <a:solidFill>
                  <a:srgbClr val="000000"/>
                </a:solidFill>
                <a:effectLst/>
                <a:latin typeface="Segoe UI"/>
                <a:ea typeface="Segoe UI"/>
                <a:cs typeface="Segoe UI"/>
              </a:rPr>
              <a:t>Escritura de buenos mensajes</a:t>
            </a:r>
          </a:p>
          <a:p>
            <a:r>
              <a:rPr lang="es-ES" sz="882" b="0" i="0" strike="noStrike" cap="none" spc="0" baseline="0">
                <a:solidFill>
                  <a:srgbClr val="000000"/>
                </a:solidFill>
                <a:effectLst/>
                <a:latin typeface="Segoe UI"/>
                <a:ea typeface="Segoe UI"/>
                <a:cs typeface="Segoe UI"/>
              </a:rPr>
              <a:t>Puede lograr mejores resultados si envía mensajes claros y específicos.</a:t>
            </a:r>
          </a:p>
          <a:p>
            <a:endParaRPr lang="en-US" altLang="zh-CN"/>
          </a:p>
          <a:p>
            <a:r>
              <a:rPr lang="es-ES" sz="882" b="1" i="0" strike="noStrike" cap="none" spc="0" baseline="0">
                <a:solidFill>
                  <a:srgbClr val="000000"/>
                </a:solidFill>
                <a:effectLst/>
                <a:latin typeface="Segoe UI"/>
                <a:ea typeface="Segoe UI"/>
                <a:cs typeface="Segoe UI"/>
              </a:rPr>
              <a:t>Mensajes del sistema</a:t>
            </a:r>
          </a:p>
          <a:p>
            <a:r>
              <a:rPr lang="es-ES" sz="882" b="0" i="0" strike="noStrike" cap="none" spc="0" baseline="0">
                <a:solidFill>
                  <a:srgbClr val="000000"/>
                </a:solidFill>
                <a:effectLst/>
                <a:latin typeface="Segoe UI"/>
                <a:ea typeface="Segoe UI"/>
                <a:cs typeface="Segoe UI"/>
              </a:rPr>
              <a:t>El mensaje establece el contexto del modelo mediante la descripción de las expectativas y las restricciones, por ejemplo, "Eres un asistente servicial que responde de forma alegre y amistosa".Estos mensajes del sistema determinan las restricciones y los estilos de las respuestas del modelo.</a:t>
            </a:r>
          </a:p>
          <a:p>
            <a:endParaRPr lang="en-US" altLang="zh-CN"/>
          </a:p>
          <a:p>
            <a:r>
              <a:rPr lang="es-ES" sz="882" b="1" i="0" strike="noStrike" cap="none" spc="0" baseline="0">
                <a:solidFill>
                  <a:srgbClr val="000000"/>
                </a:solidFill>
                <a:effectLst/>
                <a:latin typeface="Segoe UI"/>
                <a:ea typeface="Segoe UI"/>
                <a:cs typeface="Segoe UI"/>
              </a:rPr>
              <a:t>Ejemplos</a:t>
            </a:r>
          </a:p>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spc="0" baseline="0">
                <a:solidFill>
                  <a:srgbClr val="000000"/>
                </a:solidFill>
                <a:effectLst/>
                <a:latin typeface="Segoe UI"/>
                <a:ea typeface="Segoe UI"/>
                <a:cs typeface="Segoe UI"/>
              </a:rPr>
              <a:t>Sin embargo, también puede proporcionar mensajes de aprendizaje de </a:t>
            </a:r>
            <a:r>
              <a:rPr lang="es-ES" sz="882" b="0" i="1" strike="noStrike" cap="none" spc="0" baseline="0">
                <a:solidFill>
                  <a:srgbClr val="000000"/>
                </a:solidFill>
                <a:effectLst/>
                <a:latin typeface="Segoe UI"/>
                <a:ea typeface="Segoe UI"/>
                <a:cs typeface="Segoe UI"/>
              </a:rPr>
              <a:t>una sola muestra</a:t>
            </a:r>
            <a:r>
              <a:rPr lang="es-ES" sz="882" b="0" i="0" strike="noStrike" cap="none" spc="0" baseline="0">
                <a:solidFill>
                  <a:srgbClr val="000000"/>
                </a:solidFill>
                <a:effectLst/>
                <a:latin typeface="Segoe UI"/>
                <a:ea typeface="Segoe UI"/>
                <a:cs typeface="Segoe UI"/>
              </a:rPr>
              <a:t> que incluyan uno o algunos ejemplos de la salida que necesita, como "Visite el castillo por la mañana antes de que lleguen las multitudes".Así, el modelo puede generar respuestas adicionales del mismo estilo que los ejemplos proporcionados en el mensaje.</a:t>
            </a:r>
            <a:r>
              <a:rPr lang="es-ES" sz="900" b="0" i="0" strike="noStrike" cap="none" spc="0" baseline="0">
                <a:solidFill>
                  <a:srgbClr val="000000"/>
                </a:solidFill>
                <a:effectLst/>
                <a:latin typeface="Calibri"/>
                <a:ea typeface="Calibri"/>
                <a:cs typeface="Calibri"/>
              </a:rPr>
              <a:t>Muestre el chat qué respuestas desea.Intentará imitar las respuestas que agregue.</a:t>
            </a:r>
            <a:endParaRPr lang="en-US" altLang="zh-CN" sz="882" b="0" i="0" kern="1200">
              <a:solidFill>
                <a:schemeClr val="tx1"/>
              </a:solidFill>
              <a:effectLst/>
              <a:latin typeface="Segoe UI" panose="020B0502040204020203" pitchFamily="34" charset="0"/>
              <a:ea typeface="+mn-ea"/>
              <a:cs typeface="+mn-cs"/>
            </a:endParaRPr>
          </a:p>
          <a:p>
            <a:endParaRPr lang="en-US" altLang="zh-CN"/>
          </a:p>
          <a:p>
            <a:r>
              <a:rPr lang="es-ES" sz="882" b="1" i="0" strike="noStrike" cap="none" spc="0" baseline="0">
                <a:solidFill>
                  <a:srgbClr val="000000"/>
                </a:solidFill>
                <a:effectLst/>
                <a:latin typeface="Segoe UI"/>
                <a:ea typeface="Segoe UI"/>
                <a:cs typeface="Segoe UI"/>
              </a:rPr>
              <a:t>Datos de base</a:t>
            </a:r>
          </a:p>
          <a:p>
            <a:r>
              <a:rPr lang="es-ES" sz="882" b="0" i="0" strike="noStrike" cap="none" spc="0" baseline="0">
                <a:solidFill>
                  <a:srgbClr val="000000"/>
                </a:solidFill>
                <a:effectLst/>
                <a:latin typeface="Segoe UI"/>
                <a:ea typeface="Segoe UI"/>
                <a:cs typeface="Segoe UI"/>
              </a:rPr>
              <a:t>Puede usar los datos de base como técnica de ingeniería de mensajes para obtener muchas de las ventajas del ajuste fino sin tener que entrenar un modelo personalizado.</a:t>
            </a:r>
          </a:p>
          <a:p>
            <a:r>
              <a:rPr lang="es-ES" sz="882" b="0" i="0" strike="noStrike" cap="none" spc="0" baseline="0">
                <a:solidFill>
                  <a:srgbClr val="000000"/>
                </a:solidFill>
                <a:effectLst/>
                <a:latin typeface="Segoe UI"/>
                <a:ea typeface="Segoe UI"/>
                <a:cs typeface="Segoe UI"/>
              </a:rPr>
              <a:t>Para aplicar esta técnica, incluya datos contextuales en el mensaje para que el modelo pueda usarlos para generar una salida adecuada.Por ejemplo, supongamos que quiere usar un LLM para generar un resumen de un correo electrónico.Puede incluir el texto del correo electrónico en el mensaje con una instrucción para resumirlo.</a:t>
            </a:r>
          </a:p>
        </p:txBody>
      </p:sp>
      <p:sp>
        <p:nvSpPr>
          <p:cNvPr id="4" name="页眉占位符 3"/>
          <p:cNvSpPr>
            <a:spLocks noGrp="1"/>
          </p:cNvSpPr>
          <p:nvPr>
            <p:ph type="hdr" sz="quarter" idx="6"/>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日期占位符 5"/>
          <p:cNvSpPr>
            <a:spLocks noGrp="1"/>
          </p:cNvSpPr>
          <p:nvPr>
            <p:ph type="dt" idx="10"/>
          </p:nvPr>
        </p:nvSpPr>
        <p:spPr/>
        <p:txBody>
          <a:bodyPr/>
          <a:lstStyle/>
          <a:p>
            <a:fld id="{386CE63F-9E7F-4C04-9D0D-FCA25A8E9E86}" type="datetime8">
              <a:rPr lang="en-US" smtClean="0"/>
              <a:t>2/11/2024 2:00 PM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t>13</a:t>
            </a:fld>
            <a:endParaRPr lang="en-US"/>
          </a:p>
        </p:txBody>
      </p:sp>
    </p:spTree>
    <p:extLst>
      <p:ext uri="{BB962C8B-B14F-4D97-AF65-F5344CB8AC3E}">
        <p14:creationId xmlns:p14="http://schemas.microsoft.com/office/powerpoint/2010/main" val="446449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00" b="1" i="0" strike="noStrike" cap="none" spc="0" baseline="0">
                <a:solidFill>
                  <a:srgbClr val="000000"/>
                </a:solidFill>
                <a:effectLst/>
                <a:latin typeface="Segoe UI"/>
                <a:ea typeface="Segoe UI"/>
                <a:cs typeface="Segoe UI"/>
              </a:rPr>
              <a:t>Nota:</a:t>
            </a:r>
          </a:p>
          <a:p>
            <a:r>
              <a:rPr lang="es-ES" sz="800" b="0" i="0" strike="noStrike" cap="none" spc="0" baseline="0">
                <a:solidFill>
                  <a:srgbClr val="000000"/>
                </a:solidFill>
                <a:effectLst/>
                <a:latin typeface="Segoe UI"/>
                <a:ea typeface="Segoe UI"/>
                <a:cs typeface="Segoe UI"/>
              </a:rPr>
              <a:t>Para completar este ejercicio, necesitará una cuenta personal de Microsoft.Puede crear uno de forma gratuita en </a:t>
            </a:r>
            <a:r>
              <a:rPr lang="es-ES" sz="800" b="1" i="0" strike="noStrike" cap="none" spc="0" baseline="0">
                <a:solidFill>
                  <a:srgbClr val="000000"/>
                </a:solidFill>
                <a:effectLst/>
                <a:latin typeface="Segoe UI"/>
                <a:ea typeface="Segoe UI"/>
                <a:cs typeface="Segoe UI"/>
                <a:hlinkClick r:id="rId3" history="0"/>
              </a:rPr>
              <a:t>https://signup.live.com/</a:t>
            </a:r>
            <a:r>
              <a:rPr lang="es-ES" sz="800" b="0" i="0" strike="noStrike" cap="none" spc="0" baseline="0">
                <a:solidFill>
                  <a:srgbClr val="000000"/>
                </a:solidFill>
                <a:effectLst/>
                <a:latin typeface="Segoe UI"/>
                <a:ea typeface="Segoe UI"/>
                <a:cs typeface="Segoe UI"/>
              </a:rPr>
              <a:t>.</a:t>
            </a:r>
          </a:p>
          <a:p>
            <a:endParaRPr lang="en-US" altLang="zh-CN" sz="800" b="0" i="0" kern="120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ct val="0"/>
              </a:spcBef>
              <a:spcAft>
                <a:spcPts val="333"/>
              </a:spcAft>
              <a:buClrTx/>
              <a:buSzTx/>
              <a:buFontTx/>
              <a:buNone/>
              <a:defRPr/>
            </a:pPr>
            <a:r>
              <a:rPr lang="es-ES" sz="800" b="0" i="0" strike="noStrike" cap="none" spc="0" baseline="0">
                <a:solidFill>
                  <a:srgbClr val="000000"/>
                </a:solidFill>
                <a:effectLst/>
                <a:latin typeface="Segoe UI"/>
                <a:ea typeface="Segoe UI"/>
                <a:cs typeface="Segoe UI"/>
              </a:rPr>
              <a:t>Indique que los ejercicios también están disponibles en Microsoft Learn para todas las demás tareas mostradas y analizadas en esta presentación de PowerPoint. https://microsoftlearning.github.io/mslearn-ai-fundamentals.</a:t>
            </a:r>
          </a:p>
          <a:p>
            <a:endParaRPr lang="en-US"/>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01F11FDA-85AE-4581-B145-1E81B37049C3}" type="datetime8">
              <a:rPr lang="en-US" smtClean="0"/>
              <a:t>2/11/2024 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14</a:t>
            </a:fld>
            <a:endParaRPr lang="en-US"/>
          </a:p>
        </p:txBody>
      </p:sp>
    </p:spTree>
    <p:extLst>
      <p:ext uri="{BB962C8B-B14F-4D97-AF65-F5344CB8AC3E}">
        <p14:creationId xmlns:p14="http://schemas.microsoft.com/office/powerpoint/2010/main" val="1854560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ct val="0"/>
              </a:spcBef>
              <a:spcAft>
                <a:spcPts val="340"/>
              </a:spcAft>
              <a:buClrTx/>
              <a:buSzTx/>
              <a:buFontTx/>
              <a:buNone/>
              <a:defRPr/>
            </a:pPr>
            <a:r>
              <a:rPr lang="es-ES" sz="882" b="0" i="0" strike="noStrike" cap="none" spc="0" baseline="0" dirty="0">
                <a:solidFill>
                  <a:srgbClr val="000000"/>
                </a:solidFill>
                <a:effectLst/>
                <a:latin typeface="Segoe UI"/>
                <a:ea typeface="Segoe UI"/>
                <a:cs typeface="Segoe UI"/>
              </a:rPr>
              <a:t>https://learn.microsoft.com/es-es/training/modules/explore-azure-openai/</a:t>
            </a:r>
          </a:p>
          <a:p>
            <a:pPr marL="0" marR="0" lvl="0" indent="0" algn="l" defTabSz="932742" rtl="0" eaLnBrk="1" fontAlgn="auto" latinLnBrk="0" hangingPunct="1">
              <a:lnSpc>
                <a:spcPct val="90000"/>
              </a:lnSpc>
              <a:spcBef>
                <a:spcPct val="0"/>
              </a:spcBef>
              <a:spcAft>
                <a:spcPts val="340"/>
              </a:spcAft>
              <a:buClrTx/>
              <a:buSzTx/>
              <a:buFontTx/>
              <a:buNone/>
              <a:defRPr/>
            </a:pPr>
            <a:endParaRPr lang="en-US" dirty="0"/>
          </a:p>
          <a:p>
            <a:pPr algn="l" rtl="0" fontAlgn="base"/>
            <a:r>
              <a:rPr lang="es-ES" sz="880" b="0" i="0" strike="noStrike" cap="none" spc="0" baseline="0" dirty="0">
                <a:solidFill>
                  <a:srgbClr val="000000"/>
                </a:solidFill>
                <a:effectLst/>
                <a:latin typeface="Segoe UI"/>
                <a:ea typeface="Segoe UI"/>
                <a:cs typeface="Segoe UI"/>
              </a:rPr>
              <a:t>En otras palabras, vamos a...</a:t>
            </a:r>
          </a:p>
          <a:p>
            <a:pPr marL="171450" indent="-171450" algn="l" rtl="0" fontAlgn="base">
              <a:buFont typeface="Arial" pitchFamily="34" charset="0"/>
              <a:buChar char="•"/>
            </a:pPr>
            <a:r>
              <a:rPr lang="es-ES" sz="880" b="0" i="0" strike="noStrike" cap="none" spc="0" baseline="0" dirty="0">
                <a:solidFill>
                  <a:srgbClr val="000000"/>
                </a:solidFill>
                <a:effectLst/>
                <a:latin typeface="Segoe UI"/>
                <a:ea typeface="Segoe UI"/>
                <a:cs typeface="Segoe UI"/>
              </a:rPr>
              <a:t>Descripción de las cargas de trabajo de Azure </a:t>
            </a:r>
            <a:r>
              <a:rPr lang="es-ES" sz="880" b="0" i="0" strike="noStrike" cap="none" spc="0" baseline="0" dirty="0" err="1">
                <a:solidFill>
                  <a:srgbClr val="000000"/>
                </a:solidFill>
                <a:effectLst/>
                <a:latin typeface="Segoe UI"/>
                <a:ea typeface="Segoe UI"/>
                <a:cs typeface="Segoe UI"/>
              </a:rPr>
              <a:t>OpenAI</a:t>
            </a:r>
            <a:r>
              <a:rPr lang="es-ES" sz="880" b="0" i="0" strike="noStrike" cap="none" spc="0" baseline="0" dirty="0">
                <a:solidFill>
                  <a:srgbClr val="000000"/>
                </a:solidFill>
                <a:effectLst/>
                <a:latin typeface="Segoe UI"/>
                <a:ea typeface="Segoe UI"/>
                <a:cs typeface="Segoe UI"/>
              </a:rPr>
              <a:t> y acceso a Azure </a:t>
            </a:r>
            <a:r>
              <a:rPr lang="es-ES" sz="880" b="0" i="0" strike="noStrike" cap="none" spc="0" baseline="0" dirty="0" err="1">
                <a:solidFill>
                  <a:srgbClr val="000000"/>
                </a:solidFill>
                <a:effectLst/>
                <a:latin typeface="Segoe UI"/>
                <a:ea typeface="Segoe UI"/>
                <a:cs typeface="Segoe UI"/>
              </a:rPr>
              <a:t>OpenAI</a:t>
            </a:r>
            <a:r>
              <a:rPr lang="es-ES" sz="880" b="0" i="0" strike="noStrike" cap="none" spc="0" baseline="0" dirty="0">
                <a:solidFill>
                  <a:srgbClr val="000000"/>
                </a:solidFill>
                <a:effectLst/>
                <a:latin typeface="Segoe UI"/>
                <a:ea typeface="Segoe UI"/>
                <a:cs typeface="Segoe UI"/>
              </a:rPr>
              <a:t> </a:t>
            </a:r>
            <a:r>
              <a:rPr lang="es-ES" sz="880" b="0" i="0" strike="noStrike" cap="none" spc="0" baseline="0" dirty="0" err="1">
                <a:solidFill>
                  <a:srgbClr val="000000"/>
                </a:solidFill>
                <a:effectLst/>
                <a:latin typeface="Segoe UI"/>
                <a:ea typeface="Segoe UI"/>
                <a:cs typeface="Segoe UI"/>
              </a:rPr>
              <a:t>Service</a:t>
            </a:r>
            <a:endParaRPr lang="es-ES" sz="880" b="0" i="0" strike="noStrike" cap="none" spc="0" baseline="0" dirty="0">
              <a:solidFill>
                <a:srgbClr val="000000"/>
              </a:solidFill>
              <a:effectLst/>
              <a:latin typeface="Segoe UI"/>
              <a:ea typeface="Segoe UI"/>
              <a:cs typeface="Segoe UI"/>
            </a:endParaRPr>
          </a:p>
          <a:p>
            <a:pPr marL="171450" indent="-171450" algn="l" rtl="0" fontAlgn="base">
              <a:buFont typeface="Arial" pitchFamily="34" charset="0"/>
              <a:buChar char="•"/>
            </a:pPr>
            <a:r>
              <a:rPr lang="es-ES" sz="880" b="0" i="0" strike="noStrike" cap="none" spc="0" baseline="0" dirty="0">
                <a:solidFill>
                  <a:srgbClr val="000000"/>
                </a:solidFill>
                <a:effectLst/>
                <a:latin typeface="Segoe UI"/>
                <a:ea typeface="Segoe UI"/>
                <a:cs typeface="Segoe UI"/>
              </a:rPr>
              <a:t>Descripción de los modelos de inteligencia artificial generativa</a:t>
            </a:r>
          </a:p>
          <a:p>
            <a:pPr marL="171450" indent="-171450" algn="l" rtl="0" fontAlgn="base">
              <a:buFont typeface="Arial" pitchFamily="34" charset="0"/>
              <a:buChar char="•"/>
            </a:pPr>
            <a:r>
              <a:rPr lang="es-ES" sz="880" b="0" i="0" strike="noStrike" cap="none" spc="0" baseline="0" dirty="0">
                <a:solidFill>
                  <a:srgbClr val="000000"/>
                </a:solidFill>
                <a:effectLst/>
                <a:latin typeface="Segoe UI"/>
                <a:ea typeface="Segoe UI"/>
                <a:cs typeface="Segoe UI"/>
              </a:rPr>
              <a:t>Descripción de las funcionalidades de lenguaje, código e imagen de Azure </a:t>
            </a:r>
            <a:r>
              <a:rPr lang="es-ES" sz="880" b="0" i="0" strike="noStrike" cap="none" spc="0" baseline="0" dirty="0" err="1">
                <a:solidFill>
                  <a:srgbClr val="000000"/>
                </a:solidFill>
                <a:effectLst/>
                <a:latin typeface="Segoe UI"/>
                <a:ea typeface="Segoe UI"/>
                <a:cs typeface="Segoe UI"/>
              </a:rPr>
              <a:t>OpenAI</a:t>
            </a:r>
            <a:endParaRPr lang="es-ES" sz="880" b="0" i="0" strike="noStrike" cap="none" spc="0" baseline="0" dirty="0">
              <a:solidFill>
                <a:srgbClr val="000000"/>
              </a:solidFill>
              <a:effectLst/>
              <a:latin typeface="Segoe UI"/>
              <a:ea typeface="Segoe UI"/>
              <a:cs typeface="Segoe UI"/>
            </a:endParaRPr>
          </a:p>
          <a:p>
            <a:pPr marL="0" marR="0" lvl="0" indent="0" algn="l" defTabSz="932742" rtl="0" eaLnBrk="1" fontAlgn="auto" latinLnBrk="0" hangingPunct="1">
              <a:lnSpc>
                <a:spcPct val="90000"/>
              </a:lnSpc>
              <a:spcBef>
                <a:spcPct val="0"/>
              </a:spcBef>
              <a:spcAft>
                <a:spcPts val="340"/>
              </a:spcAft>
              <a:buClrTx/>
              <a:buSzTx/>
              <a:buFontTx/>
              <a:buNone/>
              <a:defRPr/>
            </a:pPr>
            <a:endParaRPr lang="en-US" dirty="0"/>
          </a:p>
        </p:txBody>
      </p:sp>
      <p:sp>
        <p:nvSpPr>
          <p:cNvPr id="4" name="Header Placeholder 3"/>
          <p:cNvSpPr>
            <a:spLocks noGrp="1"/>
          </p:cNvSpPr>
          <p:nvPr>
            <p:ph type="hdr" sz="quarter" idx="6"/>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15</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443562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sz="882" b="0" i="0" strike="noStrike" cap="none" spc="0" baseline="0">
                <a:solidFill>
                  <a:srgbClr val="000000"/>
                </a:solidFill>
                <a:effectLst/>
                <a:latin typeface="Segoe UI"/>
                <a:ea typeface="Segoe UI"/>
                <a:cs typeface="Segoe UI"/>
              </a:rPr>
              <a:t>Azure OpenAI Service reúne lo mejor de los modelos y las API de vanguardia de OpenAI, pero con la seguridad y la escalabilidad de la plataforma de nube de Azure.La asociación de Microsoft con OpenAI permite a los usuarios de Azure OpenAI acceder a las innovaciones más recientes del modelo de lenguaje.</a:t>
            </a:r>
          </a:p>
          <a:p>
            <a:endParaRPr lang="en-US" altLang="zh-CN"/>
          </a:p>
          <a:p>
            <a:r>
              <a:rPr lang="es-ES" sz="882" b="1" i="0" strike="noStrike" cap="none" spc="0" baseline="0">
                <a:solidFill>
                  <a:srgbClr val="000000"/>
                </a:solidFill>
                <a:effectLst/>
                <a:latin typeface="Segoe UI"/>
                <a:ea typeface="Segoe UI"/>
                <a:cs typeface="Segoe UI"/>
              </a:rPr>
              <a:t>Azure AI Studio</a:t>
            </a:r>
          </a:p>
          <a:p>
            <a:r>
              <a:rPr lang="es-ES" sz="882" b="0" i="0" strike="noStrike" cap="none" spc="0" baseline="0">
                <a:solidFill>
                  <a:srgbClr val="000000"/>
                </a:solidFill>
                <a:effectLst/>
                <a:latin typeface="Segoe UI"/>
                <a:ea typeface="Segoe UI"/>
                <a:cs typeface="Segoe UI"/>
              </a:rPr>
              <a:t>Los desarrolladores pueden trabajar con estos modelos en Azure AI Studio, un entorno basado en web en el que los profesionales de IA pueden implementar, probar y administrar LLM que admiten el desarrollo de aplicaciones de IA generativa en Azure.</a:t>
            </a:r>
          </a:p>
          <a:p>
            <a:endParaRPr lang="en-US" altLang="zh-CN"/>
          </a:p>
          <a:p>
            <a:r>
              <a:rPr lang="es-ES" sz="882" b="0" i="0" strike="noStrike" cap="none" spc="0" baseline="0">
                <a:solidFill>
                  <a:srgbClr val="000000"/>
                </a:solidFill>
                <a:effectLst/>
                <a:latin typeface="Segoe UI"/>
                <a:ea typeface="Segoe UI"/>
                <a:cs typeface="Segoe UI"/>
              </a:rPr>
              <a:t>En Azure AI Studio, puede implementar modelos de lenguaje grande, proporcionar ejemplos con algunas muestras y probarlos en el área de juegos de chat de Azure OpenAI Studio.</a:t>
            </a:r>
            <a:endParaRPr lang="zh-CN" altLang="en-US"/>
          </a:p>
        </p:txBody>
      </p:sp>
      <p:sp>
        <p:nvSpPr>
          <p:cNvPr id="4" name="页眉占位符 3"/>
          <p:cNvSpPr>
            <a:spLocks noGrp="1"/>
          </p:cNvSpPr>
          <p:nvPr>
            <p:ph type="hdr" sz="quarter" idx="6"/>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日期占位符 5"/>
          <p:cNvSpPr>
            <a:spLocks noGrp="1"/>
          </p:cNvSpPr>
          <p:nvPr>
            <p:ph type="dt" idx="10"/>
          </p:nvPr>
        </p:nvSpPr>
        <p:spPr/>
        <p:txBody>
          <a:bodyPr/>
          <a:lstStyle/>
          <a:p>
            <a:fld id="{386CE63F-9E7F-4C04-9D0D-FCA25A8E9E86}" type="datetime8">
              <a:rPr lang="en-US" smtClean="0"/>
              <a:t>2/11/2024 2:00 PM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t>16</a:t>
            </a:fld>
            <a:endParaRPr lang="en-US"/>
          </a:p>
        </p:txBody>
      </p:sp>
    </p:spTree>
    <p:extLst>
      <p:ext uri="{BB962C8B-B14F-4D97-AF65-F5344CB8AC3E}">
        <p14:creationId xmlns:p14="http://schemas.microsoft.com/office/powerpoint/2010/main" val="1013656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sz="882" b="0" i="0" strike="noStrike" cap="none" spc="0" baseline="0" dirty="0">
                <a:solidFill>
                  <a:srgbClr val="000000"/>
                </a:solidFill>
                <a:effectLst/>
                <a:latin typeface="Segoe UI"/>
                <a:ea typeface="Segoe UI"/>
                <a:cs typeface="Segoe UI"/>
              </a:rPr>
              <a:t>Azure </a:t>
            </a:r>
            <a:r>
              <a:rPr lang="es-ES" sz="882" b="0" i="0" strike="noStrike" cap="none" spc="0" baseline="0" dirty="0" err="1">
                <a:solidFill>
                  <a:srgbClr val="000000"/>
                </a:solidFill>
                <a:effectLst/>
                <a:latin typeface="Segoe UI"/>
                <a:ea typeface="Segoe UI"/>
                <a:cs typeface="Segoe UI"/>
              </a:rPr>
              <a:t>OpenAI</a:t>
            </a:r>
            <a:r>
              <a:rPr lang="es-ES" sz="882" b="0" i="0" strike="noStrike" cap="none" spc="0" baseline="0" dirty="0">
                <a:solidFill>
                  <a:srgbClr val="000000"/>
                </a:solidFill>
                <a:effectLst/>
                <a:latin typeface="Segoe UI"/>
                <a:ea typeface="Segoe UI"/>
                <a:cs typeface="Segoe UI"/>
              </a:rPr>
              <a:t> reúne lo mejor de los modelos y las API de vanguardia de </a:t>
            </a:r>
            <a:r>
              <a:rPr lang="es-ES" sz="882" b="0" i="0" strike="noStrike" cap="none" spc="0" baseline="0" dirty="0" err="1">
                <a:solidFill>
                  <a:srgbClr val="000000"/>
                </a:solidFill>
                <a:effectLst/>
                <a:latin typeface="Segoe UI"/>
                <a:ea typeface="Segoe UI"/>
                <a:cs typeface="Segoe UI"/>
              </a:rPr>
              <a:t>OpenAI</a:t>
            </a:r>
            <a:r>
              <a:rPr lang="es-ES" sz="882" b="0" i="0" strike="noStrike" cap="none" spc="0" baseline="0" dirty="0">
                <a:solidFill>
                  <a:srgbClr val="000000"/>
                </a:solidFill>
                <a:effectLst/>
                <a:latin typeface="Segoe UI"/>
                <a:ea typeface="Segoe UI"/>
                <a:cs typeface="Segoe UI"/>
              </a:rPr>
              <a:t>, pero con la seguridad y la escalabilidad de la plataforma de nube de </a:t>
            </a:r>
            <a:r>
              <a:rPr lang="es-ES" sz="882" b="0" i="0" strike="noStrike" cap="none" spc="0" baseline="0" dirty="0" err="1">
                <a:solidFill>
                  <a:srgbClr val="000000"/>
                </a:solidFill>
                <a:effectLst/>
                <a:latin typeface="Segoe UI"/>
                <a:ea typeface="Segoe UI"/>
                <a:cs typeface="Segoe UI"/>
              </a:rPr>
              <a:t>Azure.La</a:t>
            </a:r>
            <a:r>
              <a:rPr lang="es-ES" sz="882" b="0" i="0" strike="noStrike" cap="none" spc="0" baseline="0" dirty="0">
                <a:solidFill>
                  <a:srgbClr val="000000"/>
                </a:solidFill>
                <a:effectLst/>
                <a:latin typeface="Segoe UI"/>
                <a:ea typeface="Segoe UI"/>
                <a:cs typeface="Segoe UI"/>
              </a:rPr>
              <a:t> asociación de Microsoft con </a:t>
            </a:r>
            <a:r>
              <a:rPr lang="es-ES" sz="882" b="0" i="0" strike="noStrike" cap="none" spc="0" baseline="0" dirty="0" err="1">
                <a:solidFill>
                  <a:srgbClr val="000000"/>
                </a:solidFill>
                <a:effectLst/>
                <a:latin typeface="Segoe UI"/>
                <a:ea typeface="Segoe UI"/>
                <a:cs typeface="Segoe UI"/>
              </a:rPr>
              <a:t>OpenAI</a:t>
            </a:r>
            <a:r>
              <a:rPr lang="es-ES" sz="882" b="0" i="0" strike="noStrike" cap="none" spc="0" baseline="0" dirty="0">
                <a:solidFill>
                  <a:srgbClr val="000000"/>
                </a:solidFill>
                <a:effectLst/>
                <a:latin typeface="Segoe UI"/>
                <a:ea typeface="Segoe UI"/>
                <a:cs typeface="Segoe UI"/>
              </a:rPr>
              <a:t> permite a los usuarios de Azure </a:t>
            </a:r>
            <a:r>
              <a:rPr lang="es-ES" sz="882" b="0" i="0" strike="noStrike" cap="none" spc="0" baseline="0" dirty="0" err="1">
                <a:solidFill>
                  <a:srgbClr val="000000"/>
                </a:solidFill>
                <a:effectLst/>
                <a:latin typeface="Segoe UI"/>
                <a:ea typeface="Segoe UI"/>
                <a:cs typeface="Segoe UI"/>
              </a:rPr>
              <a:t>OpenAI</a:t>
            </a:r>
            <a:r>
              <a:rPr lang="es-ES" sz="882" b="0" i="0" strike="noStrike" cap="none" spc="0" baseline="0" dirty="0">
                <a:solidFill>
                  <a:srgbClr val="000000"/>
                </a:solidFill>
                <a:effectLst/>
                <a:latin typeface="Segoe UI"/>
                <a:ea typeface="Segoe UI"/>
                <a:cs typeface="Segoe UI"/>
              </a:rPr>
              <a:t> acceder a las innovaciones más recientes del modelo de lenguaje.</a:t>
            </a:r>
          </a:p>
          <a:p>
            <a:endParaRPr lang="en-US" altLang="zh-CN" dirty="0"/>
          </a:p>
          <a:p>
            <a:pPr marL="171450" indent="-171450">
              <a:buFont typeface="Arial" pitchFamily="34" charset="0"/>
              <a:buChar char="•"/>
            </a:pPr>
            <a:r>
              <a:rPr lang="es-ES" sz="882" b="0" i="0" strike="noStrike" cap="none" spc="0" baseline="0" dirty="0">
                <a:solidFill>
                  <a:srgbClr val="000000"/>
                </a:solidFill>
                <a:effectLst/>
                <a:latin typeface="Segoe UI"/>
                <a:ea typeface="Segoe UI"/>
                <a:cs typeface="Segoe UI"/>
              </a:rPr>
              <a:t>Los </a:t>
            </a:r>
            <a:r>
              <a:rPr lang="es-ES" sz="882" b="1" i="0" strike="noStrike" cap="none" spc="0" baseline="0" dirty="0">
                <a:solidFill>
                  <a:srgbClr val="000000"/>
                </a:solidFill>
                <a:effectLst/>
                <a:latin typeface="Segoe UI"/>
                <a:ea typeface="Segoe UI"/>
                <a:cs typeface="Segoe UI"/>
              </a:rPr>
              <a:t>modelos GPT-4</a:t>
            </a:r>
            <a:r>
              <a:rPr lang="es-ES" sz="882" b="0" i="0" strike="noStrike" cap="none" spc="0" baseline="0" dirty="0">
                <a:solidFill>
                  <a:srgbClr val="000000"/>
                </a:solidFill>
                <a:effectLst/>
                <a:latin typeface="Segoe UI"/>
                <a:ea typeface="Segoe UI"/>
                <a:cs typeface="Segoe UI"/>
              </a:rPr>
              <a:t> son la última generación de modelos </a:t>
            </a:r>
            <a:r>
              <a:rPr lang="es-ES" sz="882" b="0" i="1" strike="noStrike" cap="none" spc="0" baseline="0" dirty="0">
                <a:solidFill>
                  <a:srgbClr val="000000"/>
                </a:solidFill>
                <a:effectLst/>
                <a:latin typeface="Segoe UI"/>
                <a:ea typeface="Segoe UI"/>
                <a:cs typeface="Segoe UI"/>
              </a:rPr>
              <a:t>generativos previamente entrenados</a:t>
            </a:r>
            <a:r>
              <a:rPr lang="es-ES" sz="882" b="0" i="0" strike="noStrike" cap="none" spc="0" baseline="0" dirty="0">
                <a:solidFill>
                  <a:srgbClr val="000000"/>
                </a:solidFill>
                <a:effectLst/>
                <a:latin typeface="Segoe UI"/>
                <a:ea typeface="Segoe UI"/>
                <a:cs typeface="Segoe UI"/>
              </a:rPr>
              <a:t> (GPT) que pueden generar finalizaciones de código y lenguaje natural basadas en mensajes de lenguaje </a:t>
            </a:r>
            <a:r>
              <a:rPr lang="es-ES" sz="882" b="0" i="0" strike="noStrike" cap="none" spc="0" baseline="0" dirty="0" err="1">
                <a:solidFill>
                  <a:srgbClr val="000000"/>
                </a:solidFill>
                <a:effectLst/>
                <a:latin typeface="Segoe UI"/>
                <a:ea typeface="Segoe UI"/>
                <a:cs typeface="Segoe UI"/>
              </a:rPr>
              <a:t>natural.El</a:t>
            </a:r>
            <a:r>
              <a:rPr lang="es-ES" sz="882" b="0" i="0" strike="noStrike" cap="none" spc="0" baseline="0" dirty="0">
                <a:solidFill>
                  <a:srgbClr val="000000"/>
                </a:solidFill>
                <a:effectLst/>
                <a:latin typeface="Segoe UI"/>
                <a:ea typeface="Segoe UI"/>
                <a:cs typeface="Segoe UI"/>
              </a:rPr>
              <a:t> acceso a los modelos GPT-4 está actualmente restringido; para acceder, los clientes existentes de Azure </a:t>
            </a:r>
            <a:r>
              <a:rPr lang="es-ES" sz="882" b="0" i="0" strike="noStrike" cap="none" spc="0" baseline="0" dirty="0" err="1">
                <a:solidFill>
                  <a:srgbClr val="000000"/>
                </a:solidFill>
                <a:effectLst/>
                <a:latin typeface="Segoe UI"/>
                <a:ea typeface="Segoe UI"/>
                <a:cs typeface="Segoe UI"/>
              </a:rPr>
              <a:t>OpenAI</a:t>
            </a:r>
            <a:r>
              <a:rPr lang="es-ES" sz="882" b="0" i="0" strike="noStrike" cap="none" spc="0" baseline="0" dirty="0">
                <a:solidFill>
                  <a:srgbClr val="000000"/>
                </a:solidFill>
                <a:effectLst/>
                <a:latin typeface="Segoe UI"/>
                <a:ea typeface="Segoe UI"/>
                <a:cs typeface="Segoe UI"/>
              </a:rPr>
              <a:t> pueden solicitarlo </a:t>
            </a:r>
            <a:r>
              <a:rPr lang="es-ES" sz="882" b="0" i="0" strike="noStrike" cap="none" spc="0" baseline="0" dirty="0">
                <a:solidFill>
                  <a:srgbClr val="000000"/>
                </a:solidFill>
                <a:effectLst/>
                <a:latin typeface="Segoe UI"/>
                <a:ea typeface="Segoe UI"/>
                <a:cs typeface="Segoe UI"/>
                <a:hlinkClick r:id="rId3" history="0"/>
              </a:rPr>
              <a:t>rellenando este formulario</a:t>
            </a:r>
            <a:r>
              <a:rPr lang="es-ES" sz="882" b="0" i="0" strike="noStrike" cap="none" spc="0" baseline="0" dirty="0">
                <a:solidFill>
                  <a:srgbClr val="000000"/>
                </a:solidFill>
                <a:effectLst/>
                <a:latin typeface="Segoe UI"/>
                <a:ea typeface="Segoe UI"/>
                <a:cs typeface="Segoe UI"/>
              </a:rPr>
              <a:t>.</a:t>
            </a:r>
          </a:p>
          <a:p>
            <a:pPr marL="171450" indent="-171450">
              <a:buFont typeface="Arial" pitchFamily="34" charset="0"/>
              <a:buChar char="•"/>
            </a:pPr>
            <a:r>
              <a:rPr lang="es-ES" sz="882" b="0" i="0" strike="noStrike" cap="none" spc="0" baseline="0" dirty="0">
                <a:solidFill>
                  <a:srgbClr val="000000"/>
                </a:solidFill>
                <a:effectLst/>
                <a:latin typeface="Segoe UI"/>
                <a:ea typeface="Segoe UI"/>
                <a:cs typeface="Segoe UI"/>
              </a:rPr>
              <a:t>Los </a:t>
            </a:r>
            <a:r>
              <a:rPr lang="es-ES" sz="882" b="1" i="0" strike="noStrike" cap="none" spc="0" baseline="0" dirty="0">
                <a:solidFill>
                  <a:srgbClr val="000000"/>
                </a:solidFill>
                <a:effectLst/>
                <a:latin typeface="Segoe UI"/>
                <a:ea typeface="Segoe UI"/>
                <a:cs typeface="Segoe UI"/>
              </a:rPr>
              <a:t>modelos GPT 3.5</a:t>
            </a:r>
            <a:r>
              <a:rPr lang="es-ES" sz="882" b="0" i="0" strike="noStrike" cap="none" spc="0" baseline="0" dirty="0">
                <a:solidFill>
                  <a:srgbClr val="000000"/>
                </a:solidFill>
                <a:effectLst/>
                <a:latin typeface="Segoe UI"/>
                <a:ea typeface="Segoe UI"/>
                <a:cs typeface="Segoe UI"/>
              </a:rPr>
              <a:t> pueden generar finalizaciones de código y lenguaje natural basadas en mensajes de lenguaje </a:t>
            </a:r>
            <a:r>
              <a:rPr lang="es-ES" sz="882" b="0" i="0" strike="noStrike" cap="none" spc="0" baseline="0" dirty="0" err="1">
                <a:solidFill>
                  <a:srgbClr val="000000"/>
                </a:solidFill>
                <a:effectLst/>
                <a:latin typeface="Segoe UI"/>
                <a:ea typeface="Segoe UI"/>
                <a:cs typeface="Segoe UI"/>
              </a:rPr>
              <a:t>natural.En</a:t>
            </a:r>
            <a:r>
              <a:rPr lang="es-ES" sz="882" b="0" i="0" strike="noStrike" cap="none" spc="0" baseline="0" dirty="0">
                <a:solidFill>
                  <a:srgbClr val="000000"/>
                </a:solidFill>
                <a:effectLst/>
                <a:latin typeface="Segoe UI"/>
                <a:ea typeface="Segoe UI"/>
                <a:cs typeface="Segoe UI"/>
              </a:rPr>
              <a:t> concreto, los modelos </a:t>
            </a:r>
            <a:r>
              <a:rPr lang="es-ES" sz="882" b="1" i="0" strike="noStrike" cap="none" spc="0" baseline="0" dirty="0">
                <a:solidFill>
                  <a:srgbClr val="000000"/>
                </a:solidFill>
                <a:effectLst/>
                <a:latin typeface="Segoe UI"/>
                <a:ea typeface="Segoe UI"/>
                <a:cs typeface="Segoe UI"/>
              </a:rPr>
              <a:t>GPT-35-turbo</a:t>
            </a:r>
            <a:r>
              <a:rPr lang="es-ES" sz="882" b="0" i="0" strike="noStrike" cap="none" spc="0" baseline="0" dirty="0">
                <a:solidFill>
                  <a:srgbClr val="000000"/>
                </a:solidFill>
                <a:effectLst/>
                <a:latin typeface="Segoe UI"/>
                <a:ea typeface="Segoe UI"/>
                <a:cs typeface="Segoe UI"/>
              </a:rPr>
              <a:t> están optimizados para interacciones basadas en chat y funcionan bien en la mayoría de los escenarios de IA generativos.</a:t>
            </a:r>
          </a:p>
          <a:p>
            <a:pPr marL="171450" indent="-171450">
              <a:buFont typeface="Arial" pitchFamily="34" charset="0"/>
              <a:buChar char="•"/>
            </a:pPr>
            <a:r>
              <a:rPr lang="es-ES" sz="882" b="0" i="0" strike="noStrike" cap="none" spc="0" baseline="0" dirty="0">
                <a:solidFill>
                  <a:srgbClr val="000000"/>
                </a:solidFill>
                <a:effectLst/>
                <a:latin typeface="Segoe UI"/>
                <a:ea typeface="Segoe UI"/>
                <a:cs typeface="Segoe UI"/>
              </a:rPr>
              <a:t>Los </a:t>
            </a:r>
            <a:r>
              <a:rPr lang="es-ES" sz="882" b="1" i="0" strike="noStrike" cap="none" spc="0" baseline="0" dirty="0">
                <a:solidFill>
                  <a:srgbClr val="000000"/>
                </a:solidFill>
                <a:effectLst/>
                <a:latin typeface="Segoe UI"/>
                <a:ea typeface="Segoe UI"/>
                <a:cs typeface="Segoe UI"/>
              </a:rPr>
              <a:t>modelos de incrustaciones</a:t>
            </a:r>
            <a:r>
              <a:rPr lang="es-ES" sz="882" b="0" i="0" strike="noStrike" cap="none" spc="0" baseline="0" dirty="0">
                <a:solidFill>
                  <a:srgbClr val="000000"/>
                </a:solidFill>
                <a:effectLst/>
                <a:latin typeface="Segoe UI"/>
                <a:ea typeface="Segoe UI"/>
                <a:cs typeface="Segoe UI"/>
              </a:rPr>
              <a:t> convierten texto en vectores numéricos y son útiles en escenarios de análisis de lenguaje, como comparar orígenes de texto con similitudes.</a:t>
            </a:r>
          </a:p>
          <a:p>
            <a:pPr marL="171450" indent="-171450">
              <a:buFont typeface="Arial" pitchFamily="34" charset="0"/>
              <a:buChar char="•"/>
            </a:pPr>
            <a:r>
              <a:rPr lang="es-ES" sz="882" b="0" i="0" strike="noStrike" cap="none" spc="0" baseline="0" dirty="0">
                <a:solidFill>
                  <a:srgbClr val="000000"/>
                </a:solidFill>
                <a:effectLst/>
                <a:latin typeface="Segoe UI"/>
                <a:ea typeface="Segoe UI"/>
                <a:cs typeface="Segoe UI"/>
              </a:rPr>
              <a:t>Los </a:t>
            </a:r>
            <a:r>
              <a:rPr lang="es-ES" sz="882" b="1" i="0" strike="noStrike" cap="none" spc="0" baseline="0" dirty="0">
                <a:solidFill>
                  <a:srgbClr val="000000"/>
                </a:solidFill>
                <a:effectLst/>
                <a:latin typeface="Segoe UI"/>
                <a:ea typeface="Segoe UI"/>
                <a:cs typeface="Segoe UI"/>
              </a:rPr>
              <a:t>modelos DALL-E</a:t>
            </a:r>
            <a:r>
              <a:rPr lang="es-ES" sz="882" b="0" i="0" strike="noStrike" cap="none" spc="0" baseline="0" dirty="0">
                <a:solidFill>
                  <a:srgbClr val="000000"/>
                </a:solidFill>
                <a:effectLst/>
                <a:latin typeface="Segoe UI"/>
                <a:ea typeface="Segoe UI"/>
                <a:cs typeface="Segoe UI"/>
              </a:rPr>
              <a:t> se usan para generar imágenes basándose en mensajes de lenguaje </a:t>
            </a:r>
            <a:r>
              <a:rPr lang="es-ES" sz="882" b="0" i="0" strike="noStrike" cap="none" spc="0" baseline="0" dirty="0" err="1">
                <a:solidFill>
                  <a:srgbClr val="000000"/>
                </a:solidFill>
                <a:effectLst/>
                <a:latin typeface="Segoe UI"/>
                <a:ea typeface="Segoe UI"/>
                <a:cs typeface="Segoe UI"/>
              </a:rPr>
              <a:t>natural.Actualmente</a:t>
            </a:r>
            <a:r>
              <a:rPr lang="es-ES" sz="882" b="0" i="0" strike="noStrike" cap="none" spc="0" baseline="0" dirty="0">
                <a:solidFill>
                  <a:srgbClr val="000000"/>
                </a:solidFill>
                <a:effectLst/>
                <a:latin typeface="Segoe UI"/>
                <a:ea typeface="Segoe UI"/>
                <a:cs typeface="Segoe UI"/>
              </a:rPr>
              <a:t>, los modelos DALL-E están en versión </a:t>
            </a:r>
            <a:r>
              <a:rPr lang="es-ES" sz="882" b="0" i="0" strike="noStrike" cap="none" spc="0" baseline="0" dirty="0" err="1">
                <a:solidFill>
                  <a:srgbClr val="000000"/>
                </a:solidFill>
                <a:effectLst/>
                <a:latin typeface="Segoe UI"/>
                <a:ea typeface="Segoe UI"/>
                <a:cs typeface="Segoe UI"/>
              </a:rPr>
              <a:t>preliminar.Los</a:t>
            </a:r>
            <a:r>
              <a:rPr lang="es-ES" sz="882" b="0" i="0" strike="noStrike" cap="none" spc="0" baseline="0" dirty="0">
                <a:solidFill>
                  <a:srgbClr val="000000"/>
                </a:solidFill>
                <a:effectLst/>
                <a:latin typeface="Segoe UI"/>
                <a:ea typeface="Segoe UI"/>
                <a:cs typeface="Segoe UI"/>
              </a:rPr>
              <a:t> modelos DALL-E no aparecen en la interfaz de Azure </a:t>
            </a:r>
            <a:r>
              <a:rPr lang="es-ES" sz="882" b="0" i="0" strike="noStrike" cap="none" spc="0" baseline="0" dirty="0" err="1">
                <a:solidFill>
                  <a:srgbClr val="000000"/>
                </a:solidFill>
                <a:effectLst/>
                <a:latin typeface="Segoe UI"/>
                <a:ea typeface="Segoe UI"/>
                <a:cs typeface="Segoe UI"/>
              </a:rPr>
              <a:t>OpenAI</a:t>
            </a:r>
            <a:r>
              <a:rPr lang="es-ES" sz="882" b="0" i="0" strike="noStrike" cap="none" spc="0" baseline="0" dirty="0">
                <a:solidFill>
                  <a:srgbClr val="000000"/>
                </a:solidFill>
                <a:effectLst/>
                <a:latin typeface="Segoe UI"/>
                <a:ea typeface="Segoe UI"/>
                <a:cs typeface="Segoe UI"/>
              </a:rPr>
              <a:t> Studio y no es necesario implementarlos explícitamente.</a:t>
            </a:r>
          </a:p>
          <a:p>
            <a:endParaRPr lang="en-US" altLang="zh-CN" dirty="0"/>
          </a:p>
          <a:p>
            <a:r>
              <a:rPr lang="es-ES" sz="882" b="0" i="0" strike="noStrike" cap="none" spc="0" baseline="0" dirty="0">
                <a:solidFill>
                  <a:srgbClr val="000000"/>
                </a:solidFill>
                <a:effectLst/>
                <a:latin typeface="Segoe UI"/>
                <a:ea typeface="Segoe UI"/>
                <a:cs typeface="Segoe UI"/>
              </a:rPr>
              <a:t>Los modelos difieren según la velocidad, el costo y la forma en que realizan tareas </a:t>
            </a:r>
            <a:r>
              <a:rPr lang="es-ES" sz="882" b="0" i="0" strike="noStrike" cap="none" spc="0" baseline="0" dirty="0" err="1">
                <a:solidFill>
                  <a:srgbClr val="000000"/>
                </a:solidFill>
                <a:effectLst/>
                <a:latin typeface="Segoe UI"/>
                <a:ea typeface="Segoe UI"/>
                <a:cs typeface="Segoe UI"/>
              </a:rPr>
              <a:t>específicas.Puede</a:t>
            </a:r>
            <a:r>
              <a:rPr lang="es-ES" sz="882" b="0" i="0" strike="noStrike" cap="none" spc="0" baseline="0" dirty="0">
                <a:solidFill>
                  <a:srgbClr val="000000"/>
                </a:solidFill>
                <a:effectLst/>
                <a:latin typeface="Segoe UI"/>
                <a:ea typeface="Segoe UI"/>
                <a:cs typeface="Segoe UI"/>
              </a:rPr>
              <a:t> obtener más información sobre las diferencias y los modelos que se ofrecen más recientes en la </a:t>
            </a:r>
            <a:r>
              <a:rPr lang="es-ES" sz="882" b="0" i="0" strike="noStrike" cap="none" spc="0" baseline="0" dirty="0">
                <a:solidFill>
                  <a:srgbClr val="000000"/>
                </a:solidFill>
                <a:effectLst/>
                <a:latin typeface="Segoe UI"/>
                <a:ea typeface="Segoe UI"/>
                <a:cs typeface="Segoe UI"/>
                <a:hlinkClick r:id="rId4" history="0"/>
              </a:rPr>
              <a:t>documentación de Azure </a:t>
            </a:r>
            <a:r>
              <a:rPr lang="es-ES" sz="882" b="0" i="0" strike="noStrike" cap="none" spc="0" baseline="0" dirty="0" err="1">
                <a:solidFill>
                  <a:srgbClr val="000000"/>
                </a:solidFill>
                <a:effectLst/>
                <a:latin typeface="Segoe UI"/>
                <a:ea typeface="Segoe UI"/>
                <a:cs typeface="Segoe UI"/>
                <a:hlinkClick r:id="rId4" history="0"/>
              </a:rPr>
              <a:t>OpenAI</a:t>
            </a:r>
            <a:r>
              <a:rPr lang="es-ES" sz="882" b="0" i="0" strike="noStrike" cap="none" spc="0" baseline="0" dirty="0">
                <a:solidFill>
                  <a:srgbClr val="000000"/>
                </a:solidFill>
                <a:effectLst/>
                <a:latin typeface="Segoe UI"/>
                <a:ea typeface="Segoe UI"/>
                <a:cs typeface="Segoe UI"/>
                <a:hlinkClick r:id="rId4" history="0"/>
              </a:rPr>
              <a:t> </a:t>
            </a:r>
            <a:r>
              <a:rPr lang="es-ES" sz="882" b="0" i="0" strike="noStrike" cap="none" spc="0" baseline="0" dirty="0" err="1">
                <a:solidFill>
                  <a:srgbClr val="000000"/>
                </a:solidFill>
                <a:effectLst/>
                <a:latin typeface="Segoe UI"/>
                <a:ea typeface="Segoe UI"/>
                <a:cs typeface="Segoe UI"/>
                <a:hlinkClick r:id="rId4" history="0"/>
              </a:rPr>
              <a:t>Service</a:t>
            </a:r>
            <a:r>
              <a:rPr lang="es-ES" sz="882" b="0" i="0" strike="noStrike" cap="none" spc="0" baseline="0" dirty="0">
                <a:solidFill>
                  <a:srgbClr val="000000"/>
                </a:solidFill>
                <a:effectLst/>
                <a:latin typeface="Segoe UI"/>
                <a:ea typeface="Segoe UI"/>
                <a:cs typeface="Segoe UI"/>
              </a:rPr>
              <a:t>.</a:t>
            </a:r>
          </a:p>
          <a:p>
            <a:endParaRPr lang="en-US" altLang="zh-CN" dirty="0"/>
          </a:p>
          <a:p>
            <a:endParaRPr lang="en-US" altLang="zh-CN" dirty="0"/>
          </a:p>
        </p:txBody>
      </p:sp>
      <p:sp>
        <p:nvSpPr>
          <p:cNvPr id="4" name="页眉占位符 3"/>
          <p:cNvSpPr>
            <a:spLocks noGrp="1"/>
          </p:cNvSpPr>
          <p:nvPr>
            <p:ph type="hdr" sz="quarter" idx="6"/>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日期占位符 5"/>
          <p:cNvSpPr>
            <a:spLocks noGrp="1"/>
          </p:cNvSpPr>
          <p:nvPr>
            <p:ph type="dt" idx="10"/>
          </p:nvPr>
        </p:nvSpPr>
        <p:spPr/>
        <p:txBody>
          <a:bodyPr/>
          <a:lstStyle/>
          <a:p>
            <a:fld id="{386CE63F-9E7F-4C04-9D0D-FCA25A8E9E86}" type="datetime8">
              <a:rPr lang="en-US" smtClean="0"/>
              <a:t>2/11/2024 2:00 PM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t>17</a:t>
            </a:fld>
            <a:endParaRPr lang="en-US"/>
          </a:p>
        </p:txBody>
      </p:sp>
    </p:spTree>
    <p:extLst>
      <p:ext uri="{BB962C8B-B14F-4D97-AF65-F5344CB8AC3E}">
        <p14:creationId xmlns:p14="http://schemas.microsoft.com/office/powerpoint/2010/main" val="4031168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0" b="0" i="0" strike="noStrike" cap="none" spc="0" baseline="0">
                <a:solidFill>
                  <a:srgbClr val="171717"/>
                </a:solidFill>
                <a:effectLst/>
                <a:latin typeface="Segoe UI"/>
                <a:ea typeface="Segoe UI"/>
                <a:cs typeface="Segoe UI"/>
              </a:rPr>
              <a:t>Actualmente, debe solicitar acceso a Azure OpenAI.Una vez concedido acceso, puede usar el servicio mediante la creación de un recurso de Azure OpenAI, como lo haría con otros servicios de Azure.Una vez creado el recurso, puede usar el servicio a través de las API REST, el SDK de Python o la interfaz basada en web en Azure OpenAI Studio.</a:t>
            </a:r>
          </a:p>
          <a:p>
            <a:pPr marL="0" marR="0" lvl="0" indent="0" algn="l" defTabSz="914367" rtl="0" eaLnBrk="1" fontAlgn="auto" latinLnBrk="0" hangingPunct="1">
              <a:lnSpc>
                <a:spcPct val="90000"/>
              </a:lnSpc>
              <a:spcBef>
                <a:spcPct val="0"/>
              </a:spcBef>
              <a:spcAft>
                <a:spcPts val="333"/>
              </a:spcAft>
              <a:buClrTx/>
              <a:buSzTx/>
              <a:buFontTx/>
              <a:buNone/>
              <a:defRPr/>
            </a:pPr>
            <a:endParaRPr lang="en-US" sz="880" b="0" i="0">
              <a:solidFill>
                <a:srgbClr val="171717"/>
              </a:solidFill>
              <a:effectLst/>
              <a:latin typeface="Segoe UI" panose="020B0502040204020203" pitchFamily="34" charset="0"/>
              <a:cs typeface="Segoe UI" pitchFamily="34" charset="0"/>
            </a:endParaRPr>
          </a:p>
          <a:p>
            <a:pPr marL="0" marR="0" lvl="0" indent="0" algn="l" defTabSz="914367" rtl="0" eaLnBrk="1" fontAlgn="auto" latinLnBrk="0" hangingPunct="1">
              <a:lnSpc>
                <a:spcPct val="90000"/>
              </a:lnSpc>
              <a:spcBef>
                <a:spcPct val="0"/>
              </a:spcBef>
              <a:spcAft>
                <a:spcPts val="333"/>
              </a:spcAft>
              <a:buClrTx/>
              <a:buSzTx/>
              <a:buFontTx/>
              <a:buNone/>
              <a:defRPr/>
            </a:pPr>
            <a:r>
              <a:rPr lang="es-ES" sz="880" b="0" i="0" strike="noStrike" cap="none" spc="0" baseline="0">
                <a:solidFill>
                  <a:srgbClr val="374151"/>
                </a:solidFill>
                <a:effectLst/>
                <a:latin typeface="Segoe UI"/>
                <a:ea typeface="Segoe UI"/>
                <a:cs typeface="Segoe UI"/>
              </a:rPr>
              <a:t>Descripción del modo en que el uso de Azure OpenAI resulta clave:</a:t>
            </a:r>
          </a:p>
          <a:p>
            <a:pPr marL="171450" indent="-171450" algn="l">
              <a:buFont typeface="Arial" pitchFamily="34" charset="0"/>
              <a:buChar char="•"/>
            </a:pPr>
            <a:r>
              <a:rPr lang="es-ES" sz="880" b="0" i="0" strike="noStrike" cap="none" spc="0" baseline="0">
                <a:solidFill>
                  <a:srgbClr val="374151"/>
                </a:solidFill>
                <a:effectLst/>
                <a:latin typeface="Segoe UI"/>
                <a:ea typeface="Segoe UI"/>
                <a:cs typeface="Segoe UI"/>
              </a:rPr>
              <a:t>Azure OpenAI Studio es el espacio para construir e implementar modelos de IA para aplicaciones de software.</a:t>
            </a:r>
          </a:p>
          <a:p>
            <a:pPr marL="171450" indent="-171450" algn="l">
              <a:buFont typeface="Arial" pitchFamily="34" charset="0"/>
              <a:buChar char="•"/>
            </a:pPr>
            <a:r>
              <a:rPr lang="es-ES" sz="880" b="0" i="0" strike="noStrike" cap="none" spc="0" baseline="0">
                <a:solidFill>
                  <a:srgbClr val="374151"/>
                </a:solidFill>
                <a:effectLst/>
                <a:latin typeface="Segoe UI"/>
                <a:ea typeface="Segoe UI"/>
                <a:cs typeface="Segoe UI"/>
              </a:rPr>
              <a:t>Aprovecha modelos específicos de IA generativa adaptados para varias tareas.</a:t>
            </a:r>
          </a:p>
          <a:p>
            <a:pPr marL="171450" indent="-171450" algn="l">
              <a:buFont typeface="Arial" pitchFamily="34" charset="0"/>
              <a:buChar char="•"/>
            </a:pPr>
            <a:r>
              <a:rPr lang="es-ES" sz="880" b="0" i="0" strike="noStrike" cap="none" spc="0" baseline="0">
                <a:solidFill>
                  <a:srgbClr val="374151"/>
                </a:solidFill>
                <a:effectLst/>
                <a:latin typeface="Segoe UI"/>
                <a:ea typeface="Segoe UI"/>
                <a:cs typeface="Segoe UI"/>
              </a:rPr>
              <a:t>Entre los modelos más destacados se encuentran GPT-4, GPT-3.5, los modelos de inserción y los modelos DALL-E.</a:t>
            </a:r>
          </a:p>
          <a:p>
            <a:pPr marL="171450" indent="-171450" algn="l">
              <a:buFont typeface="Arial" pitchFamily="34" charset="0"/>
              <a:buChar char="•"/>
            </a:pPr>
            <a:r>
              <a:rPr lang="es-ES" sz="880" b="0" i="0" strike="noStrike" cap="none" spc="0" baseline="0">
                <a:solidFill>
                  <a:srgbClr val="374151"/>
                </a:solidFill>
                <a:effectLst/>
                <a:latin typeface="Segoe UI"/>
                <a:ea typeface="Segoe UI"/>
                <a:cs typeface="Segoe UI"/>
              </a:rPr>
              <a:t>Las áreas de juegos ofrecen un entorno sin código para la experimentación.</a:t>
            </a:r>
          </a:p>
          <a:p>
            <a:pPr marL="171450" indent="-171450" algn="l">
              <a:buFont typeface="Arial" pitchFamily="34" charset="0"/>
              <a:buChar char="•"/>
            </a:pPr>
            <a:r>
              <a:rPr lang="es-ES" sz="880" b="0" i="0" strike="noStrike" cap="none" spc="0" baseline="0">
                <a:solidFill>
                  <a:srgbClr val="374151"/>
                </a:solidFill>
                <a:effectLst/>
                <a:latin typeface="Segoe UI"/>
                <a:ea typeface="Segoe UI"/>
                <a:cs typeface="Segoe UI"/>
              </a:rPr>
              <a:t>En el área de juegos del chat, puede definir cómo se comporta el modelo mediante la configuración del asistente.</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Date Placeholder 5"/>
          <p:cNvSpPr>
            <a:spLocks noGrp="1"/>
          </p:cNvSpPr>
          <p:nvPr>
            <p:ph type="dt" idx="10"/>
          </p:nvPr>
        </p:nvSpPr>
        <p:spPr/>
        <p:txBody>
          <a:bodyPr/>
          <a:lstStyle/>
          <a:p>
            <a:fld id="{386CE63F-9E7F-4C04-9D0D-FCA25A8E9E86}" type="datetime8">
              <a:rPr lang="en-US" smtClean="0"/>
              <a:t>2/11/2024 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18</a:t>
            </a:fld>
            <a:endParaRPr lang="en-US"/>
          </a:p>
        </p:txBody>
      </p:sp>
    </p:spTree>
    <p:extLst>
      <p:ext uri="{BB962C8B-B14F-4D97-AF65-F5344CB8AC3E}">
        <p14:creationId xmlns:p14="http://schemas.microsoft.com/office/powerpoint/2010/main" val="2083758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0" b="0" i="0" strike="noStrike" cap="none" spc="0" baseline="0" dirty="0">
                <a:solidFill>
                  <a:srgbClr val="161616"/>
                </a:solidFill>
                <a:effectLst/>
                <a:latin typeface="Segoe UI"/>
                <a:ea typeface="Segoe UI"/>
                <a:cs typeface="Segoe UI"/>
              </a:rPr>
              <a:t>Los modelos de Azure </a:t>
            </a:r>
            <a:r>
              <a:rPr lang="es-ES" sz="880" b="0" i="0" strike="noStrike" cap="none" spc="0" baseline="0" dirty="0" err="1">
                <a:solidFill>
                  <a:srgbClr val="161616"/>
                </a:solidFill>
                <a:effectLst/>
                <a:latin typeface="Segoe UI"/>
                <a:ea typeface="Segoe UI"/>
                <a:cs typeface="Segoe UI"/>
              </a:rPr>
              <a:t>OpenAI</a:t>
            </a:r>
            <a:r>
              <a:rPr lang="es-ES" sz="880" b="0" i="0" strike="noStrike" cap="none" spc="0" baseline="0" dirty="0">
                <a:solidFill>
                  <a:srgbClr val="161616"/>
                </a:solidFill>
                <a:effectLst/>
                <a:latin typeface="Segoe UI"/>
                <a:ea typeface="Segoe UI"/>
                <a:cs typeface="Segoe UI"/>
              </a:rPr>
              <a:t> procesan lenguaje natural y generan respuestas.</a:t>
            </a:r>
          </a:p>
          <a:p>
            <a:pPr marL="0" marR="0" lvl="0" indent="0" algn="l" defTabSz="914367" rtl="0" eaLnBrk="1" fontAlgn="auto" latinLnBrk="0" hangingPunct="1">
              <a:lnSpc>
                <a:spcPct val="90000"/>
              </a:lnSpc>
              <a:spcBef>
                <a:spcPct val="0"/>
              </a:spcBef>
              <a:spcAft>
                <a:spcPts val="333"/>
              </a:spcAft>
              <a:buClrTx/>
              <a:buSzTx/>
              <a:buFontTx/>
              <a:buNone/>
              <a:defRPr/>
            </a:pPr>
            <a:endParaRPr lang="en-US" sz="880" dirty="0">
              <a:latin typeface="Segoe UI" panose="020B0502040204020203" pitchFamily="34" charset="0"/>
              <a:cs typeface="Segoe UI" pitchFamily="34" charset="0"/>
            </a:endParaRPr>
          </a:p>
          <a:p>
            <a:pPr marL="0" marR="0" lvl="0" indent="0" algn="l" defTabSz="914367" rtl="0" eaLnBrk="1" fontAlgn="auto" latinLnBrk="0" hangingPunct="1">
              <a:lnSpc>
                <a:spcPct val="90000"/>
              </a:lnSpc>
              <a:spcBef>
                <a:spcPct val="0"/>
              </a:spcBef>
              <a:spcAft>
                <a:spcPts val="333"/>
              </a:spcAft>
              <a:buClrTx/>
              <a:buSzTx/>
              <a:buFontTx/>
              <a:buNone/>
              <a:defRPr/>
            </a:pPr>
            <a:r>
              <a:rPr lang="es-ES" sz="880" b="1" i="0" strike="noStrike" cap="none" spc="0" baseline="0" dirty="0">
                <a:solidFill>
                  <a:srgbClr val="000000"/>
                </a:solidFill>
                <a:effectLst/>
                <a:latin typeface="Segoe UI"/>
                <a:ea typeface="Segoe UI"/>
                <a:cs typeface="Segoe UI"/>
              </a:rPr>
              <a:t>Aplicación a nuevos casos de uso</a:t>
            </a:r>
            <a:endParaRPr lang="en-US" sz="880" dirty="0">
              <a:latin typeface="Segoe UI" panose="020B0502040204020203" pitchFamily="34" charset="0"/>
              <a:cs typeface="Segoe UI" pitchFamily="34" charset="0"/>
            </a:endParaRPr>
          </a:p>
          <a:p>
            <a:pPr marL="0" marR="0" lvl="0" indent="0" algn="l" defTabSz="914367" rtl="0" eaLnBrk="1" fontAlgn="auto" latinLnBrk="0" hangingPunct="1">
              <a:lnSpc>
                <a:spcPct val="90000"/>
              </a:lnSpc>
              <a:spcBef>
                <a:spcPct val="0"/>
              </a:spcBef>
              <a:spcAft>
                <a:spcPts val="333"/>
              </a:spcAft>
              <a:buClrTx/>
              <a:buSzTx/>
              <a:buFontTx/>
              <a:buNone/>
              <a:defRPr/>
            </a:pPr>
            <a:r>
              <a:rPr lang="es-ES" sz="880" b="0" i="0" strike="noStrike" cap="none" spc="0" baseline="0" dirty="0" err="1">
                <a:solidFill>
                  <a:srgbClr val="000000"/>
                </a:solidFill>
                <a:effectLst/>
                <a:latin typeface="Segoe UI"/>
                <a:ea typeface="Segoe UI"/>
                <a:cs typeface="Segoe UI"/>
              </a:rPr>
              <a:t>ChatGPT</a:t>
            </a:r>
            <a:r>
              <a:rPr lang="es-ES" sz="880" b="0" i="0" strike="noStrike" cap="none" spc="0" baseline="0" dirty="0">
                <a:solidFill>
                  <a:srgbClr val="000000"/>
                </a:solidFill>
                <a:effectLst/>
                <a:latin typeface="Segoe UI"/>
                <a:ea typeface="Segoe UI"/>
                <a:cs typeface="Segoe UI"/>
              </a:rPr>
              <a:t> es un ejemplo.</a:t>
            </a:r>
          </a:p>
          <a:p>
            <a:pPr marL="171450" marR="0" lvl="0" indent="-171450" algn="l" defTabSz="914367" rtl="0" eaLnBrk="1" fontAlgn="auto" latinLnBrk="0" hangingPunct="1">
              <a:lnSpc>
                <a:spcPct val="90000"/>
              </a:lnSpc>
              <a:spcBef>
                <a:spcPct val="0"/>
              </a:spcBef>
              <a:spcAft>
                <a:spcPts val="333"/>
              </a:spcAft>
              <a:buClrTx/>
              <a:buSzTx/>
              <a:buFont typeface="Arial" pitchFamily="34" charset="0"/>
              <a:buChar char="•"/>
              <a:defRPr/>
            </a:pPr>
            <a:r>
              <a:rPr lang="es-ES" sz="880" b="0" i="0" strike="noStrike" cap="none" spc="0" baseline="0" dirty="0">
                <a:solidFill>
                  <a:srgbClr val="000000"/>
                </a:solidFill>
                <a:effectLst/>
                <a:latin typeface="Segoe UI"/>
                <a:ea typeface="Segoe UI"/>
                <a:cs typeface="Segoe UI"/>
              </a:rPr>
              <a:t>Combina la interfaz de usuario de </a:t>
            </a:r>
            <a:r>
              <a:rPr lang="es-ES" sz="880" b="0" i="0" strike="noStrike" cap="none" spc="0" baseline="0" dirty="0" err="1">
                <a:solidFill>
                  <a:srgbClr val="000000"/>
                </a:solidFill>
                <a:effectLst/>
                <a:latin typeface="Segoe UI"/>
                <a:ea typeface="Segoe UI"/>
                <a:cs typeface="Segoe UI"/>
              </a:rPr>
              <a:t>front-end</a:t>
            </a:r>
            <a:r>
              <a:rPr lang="es-ES" sz="880" b="0" i="0" strike="noStrike" cap="none" spc="0" baseline="0" dirty="0">
                <a:solidFill>
                  <a:srgbClr val="000000"/>
                </a:solidFill>
                <a:effectLst/>
                <a:latin typeface="Segoe UI"/>
                <a:ea typeface="Segoe UI"/>
                <a:cs typeface="Segoe UI"/>
              </a:rPr>
              <a:t> y el modelo de IA generativa de back-</a:t>
            </a:r>
            <a:r>
              <a:rPr lang="es-ES" sz="880" b="0" i="0" strike="noStrike" cap="none" spc="0" baseline="0" dirty="0" err="1">
                <a:solidFill>
                  <a:srgbClr val="000000"/>
                </a:solidFill>
                <a:effectLst/>
                <a:latin typeface="Segoe UI"/>
                <a:ea typeface="Segoe UI"/>
                <a:cs typeface="Segoe UI"/>
              </a:rPr>
              <a:t>end</a:t>
            </a:r>
            <a:r>
              <a:rPr lang="es-ES" sz="880" b="0" i="0" strike="noStrike" cap="none" spc="0" baseline="0" dirty="0">
                <a:solidFill>
                  <a:srgbClr val="000000"/>
                </a:solidFill>
                <a:effectLst/>
                <a:latin typeface="Segoe UI"/>
                <a:ea typeface="Segoe UI"/>
                <a:cs typeface="Segoe UI"/>
              </a:rPr>
              <a:t>.</a:t>
            </a:r>
          </a:p>
          <a:p>
            <a:pPr marL="171450" marR="0" lvl="0" indent="-171450" algn="l" defTabSz="914367" rtl="0" eaLnBrk="1" fontAlgn="auto" latinLnBrk="0" hangingPunct="1">
              <a:lnSpc>
                <a:spcPct val="90000"/>
              </a:lnSpc>
              <a:spcBef>
                <a:spcPct val="0"/>
              </a:spcBef>
              <a:spcAft>
                <a:spcPts val="333"/>
              </a:spcAft>
              <a:buClrTx/>
              <a:buSzTx/>
              <a:buFont typeface="Arial" pitchFamily="34" charset="0"/>
              <a:buChar char="•"/>
              <a:defRPr/>
            </a:pPr>
            <a:r>
              <a:rPr lang="es-ES" sz="880" b="0" i="0" strike="noStrike" cap="none" spc="0" baseline="0" dirty="0">
                <a:solidFill>
                  <a:srgbClr val="000000"/>
                </a:solidFill>
                <a:effectLst/>
                <a:latin typeface="Segoe UI"/>
                <a:ea typeface="Segoe UI"/>
                <a:cs typeface="Segoe UI"/>
              </a:rPr>
              <a:t>Disponible como un bloque de creación en las API de </a:t>
            </a:r>
            <a:r>
              <a:rPr lang="es-ES" sz="880" b="0" i="0" strike="noStrike" cap="none" spc="0" baseline="0" dirty="0" err="1">
                <a:solidFill>
                  <a:srgbClr val="000000"/>
                </a:solidFill>
                <a:effectLst/>
                <a:latin typeface="Segoe UI"/>
                <a:ea typeface="Segoe UI"/>
                <a:cs typeface="Segoe UI"/>
              </a:rPr>
              <a:t>OpenAI</a:t>
            </a:r>
            <a:r>
              <a:rPr lang="es-ES" sz="880" b="0" i="0" strike="noStrike" cap="none" spc="0" baseline="0" dirty="0">
                <a:solidFill>
                  <a:srgbClr val="000000"/>
                </a:solidFill>
                <a:effectLst/>
                <a:latin typeface="Segoe UI"/>
                <a:ea typeface="Segoe UI"/>
                <a:cs typeface="Segoe UI"/>
              </a:rPr>
              <a:t> y Azure </a:t>
            </a:r>
            <a:r>
              <a:rPr lang="es-ES" sz="880" b="0" i="0" strike="noStrike" cap="none" spc="0" baseline="0" dirty="0" err="1">
                <a:solidFill>
                  <a:srgbClr val="000000"/>
                </a:solidFill>
                <a:effectLst/>
                <a:latin typeface="Segoe UI"/>
                <a:ea typeface="Segoe UI"/>
                <a:cs typeface="Segoe UI"/>
              </a:rPr>
              <a:t>OpenAI</a:t>
            </a:r>
            <a:r>
              <a:rPr lang="es-ES" sz="880" b="0" i="0" strike="noStrike" cap="none" spc="0" baseline="0" dirty="0">
                <a:solidFill>
                  <a:srgbClr val="000000"/>
                </a:solidFill>
                <a:effectLst/>
                <a:latin typeface="Segoe UI"/>
                <a:ea typeface="Segoe UI"/>
                <a:cs typeface="Segoe UI"/>
              </a:rPr>
              <a:t>.</a:t>
            </a:r>
          </a:p>
          <a:p>
            <a:pPr marL="171450" marR="0" lvl="0" indent="-171450" algn="l" defTabSz="914367" rtl="0" eaLnBrk="1" fontAlgn="auto" latinLnBrk="0" hangingPunct="1">
              <a:lnSpc>
                <a:spcPct val="90000"/>
              </a:lnSpc>
              <a:spcBef>
                <a:spcPct val="0"/>
              </a:spcBef>
              <a:spcAft>
                <a:spcPts val="333"/>
              </a:spcAft>
              <a:buClrTx/>
              <a:buSzTx/>
              <a:buFont typeface="Arial" pitchFamily="34" charset="0"/>
              <a:buChar char="•"/>
              <a:defRPr/>
            </a:pPr>
            <a:r>
              <a:rPr lang="es-ES" sz="880" b="0" i="0" strike="noStrike" cap="none" spc="0" baseline="0" dirty="0">
                <a:solidFill>
                  <a:srgbClr val="000000"/>
                </a:solidFill>
                <a:effectLst/>
                <a:latin typeface="Segoe UI"/>
                <a:ea typeface="Segoe UI"/>
                <a:cs typeface="Segoe UI"/>
              </a:rPr>
              <a:t>Los desarrolladores personalizan cada caso de uso específico.</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Date Placeholder 5"/>
          <p:cNvSpPr>
            <a:spLocks noGrp="1"/>
          </p:cNvSpPr>
          <p:nvPr>
            <p:ph type="dt" idx="10"/>
          </p:nvPr>
        </p:nvSpPr>
        <p:spPr/>
        <p:txBody>
          <a:bodyPr/>
          <a:lstStyle/>
          <a:p>
            <a:fld id="{386CE63F-9E7F-4C04-9D0D-FCA25A8E9E86}" type="datetime8">
              <a:rPr lang="en-US" smtClean="0"/>
              <a:t>2/11/2024 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19</a:t>
            </a:fld>
            <a:endParaRPr lang="en-US"/>
          </a:p>
        </p:txBody>
      </p:sp>
    </p:spTree>
    <p:extLst>
      <p:ext uri="{BB962C8B-B14F-4D97-AF65-F5344CB8AC3E}">
        <p14:creationId xmlns:p14="http://schemas.microsoft.com/office/powerpoint/2010/main" val="4086291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a:solidFill>
                  <a:srgbClr val="000000"/>
                </a:solidFill>
                <a:effectLst/>
                <a:latin typeface="Segoe UI"/>
                <a:ea typeface="Segoe UI"/>
                <a:cs typeface="Segoe UI"/>
              </a:rPr>
              <a:t>Tiempo estimado:</a:t>
            </a:r>
          </a:p>
          <a:p>
            <a:r>
              <a:rPr lang="es-ES" sz="882" b="0" i="0" strike="noStrike" cap="none" spc="0" baseline="0">
                <a:solidFill>
                  <a:srgbClr val="000000"/>
                </a:solidFill>
                <a:effectLst/>
                <a:latin typeface="Segoe UI"/>
                <a:ea typeface="Segoe UI"/>
                <a:cs typeface="Segoe UI"/>
              </a:rPr>
              <a:t>- Aspectos básicos de la IA generativa: 30 minutos</a:t>
            </a:r>
          </a:p>
          <a:p>
            <a:r>
              <a:rPr lang="es-ES" sz="882" b="0" i="0" strike="noStrike" cap="none" spc="0" baseline="0">
                <a:solidFill>
                  <a:srgbClr val="000000"/>
                </a:solidFill>
                <a:effectLst/>
                <a:latin typeface="Segoe UI"/>
                <a:ea typeface="Segoe UI"/>
                <a:cs typeface="Segoe UI"/>
              </a:rPr>
              <a:t>- Laboratorio: Exploración del copiloto de Bing: 10 minutos</a:t>
            </a:r>
          </a:p>
          <a:p>
            <a:r>
              <a:rPr lang="es-ES" sz="882" b="0" i="0" strike="noStrike" cap="none" spc="0" baseline="0">
                <a:solidFill>
                  <a:srgbClr val="000000"/>
                </a:solidFill>
                <a:effectLst/>
                <a:latin typeface="Segoe UI"/>
                <a:ea typeface="Segoe UI"/>
                <a:cs typeface="Segoe UI"/>
              </a:rPr>
              <a:t>- Aspectos básicos de Azure OpenAI Service: 30 minutos</a:t>
            </a:r>
          </a:p>
          <a:p>
            <a:r>
              <a:rPr lang="es-ES" sz="882" b="0" i="0" strike="noStrike" cap="none" spc="0" baseline="0">
                <a:solidFill>
                  <a:srgbClr val="000000"/>
                </a:solidFill>
                <a:effectLst/>
                <a:latin typeface="Segoe UI"/>
                <a:ea typeface="Segoe UI"/>
                <a:cs typeface="Segoe UI"/>
              </a:rPr>
              <a:t>- Exploración de la IA generativa responsable: 10 minutos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Date Placeholder 5"/>
          <p:cNvSpPr>
            <a:spLocks noGrp="1"/>
          </p:cNvSpPr>
          <p:nvPr>
            <p:ph type="dt" idx="12"/>
          </p:nvPr>
        </p:nvSpPr>
        <p:spPr/>
        <p:txBody>
          <a:bodyPr/>
          <a:lstStyle/>
          <a:p>
            <a:fld id="{C17F103A-A677-41EC-8F8C-0770452452D4}" type="datetime8">
              <a:rPr lang="en-US" smtClean="0"/>
              <a:t>2/11/2024 2:00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 typeface="Arial" pitchFamily="34" charset="0"/>
              <a:buNone/>
              <a:defRPr/>
            </a:pPr>
            <a:r>
              <a:rPr lang="es-ES" sz="882" b="1" i="0" strike="noStrike" cap="none" spc="0" baseline="0" dirty="0">
                <a:solidFill>
                  <a:srgbClr val="000000"/>
                </a:solidFill>
                <a:effectLst/>
                <a:latin typeface="Segoe UI"/>
                <a:ea typeface="Segoe UI"/>
                <a:cs typeface="Segoe UI"/>
              </a:rPr>
              <a:t>Copiloto de GitHub</a:t>
            </a:r>
            <a:endParaRPr lang="en-US" b="0" i="0" dirty="0">
              <a:solidFill>
                <a:srgbClr val="374151"/>
              </a:solidFill>
              <a:effectLst/>
              <a:latin typeface="Segoe UI" panose="020B0502040204020203" pitchFamily="34" charset="0"/>
              <a:cs typeface="Segoe UI" pitchFamily="34" charset="0"/>
            </a:endParaRPr>
          </a:p>
          <a:p>
            <a:pPr algn="l">
              <a:buFont typeface="Arial" pitchFamily="34" charset="0"/>
              <a:buNone/>
            </a:pPr>
            <a:r>
              <a:rPr lang="es-ES" sz="882" b="0" i="0" strike="noStrike" cap="none" spc="0" baseline="0" dirty="0" err="1">
                <a:solidFill>
                  <a:srgbClr val="374151"/>
                </a:solidFill>
                <a:effectLst/>
                <a:latin typeface="Segoe UI"/>
                <a:ea typeface="Segoe UI"/>
                <a:cs typeface="Segoe UI"/>
              </a:rPr>
              <a:t>OpenAI</a:t>
            </a:r>
            <a:r>
              <a:rPr lang="es-ES" sz="882" b="0" i="0" strike="noStrike" cap="none" spc="0" baseline="0" dirty="0">
                <a:solidFill>
                  <a:srgbClr val="374151"/>
                </a:solidFill>
                <a:effectLst/>
                <a:latin typeface="Segoe UI"/>
                <a:ea typeface="Segoe UI"/>
                <a:cs typeface="Segoe UI"/>
              </a:rPr>
              <a:t> se ha asociado con GitHub para crear GitHub </a:t>
            </a:r>
            <a:r>
              <a:rPr lang="es-ES" sz="882" b="0" i="0" strike="noStrike" cap="none" spc="0" baseline="0" dirty="0" err="1">
                <a:solidFill>
                  <a:srgbClr val="374151"/>
                </a:solidFill>
                <a:effectLst/>
                <a:latin typeface="Segoe UI"/>
                <a:ea typeface="Segoe UI"/>
                <a:cs typeface="Segoe UI"/>
              </a:rPr>
              <a:t>Copilot</a:t>
            </a:r>
            <a:r>
              <a:rPr lang="es-ES" sz="882" b="0" i="0" strike="noStrike" cap="none" spc="0" baseline="0" dirty="0">
                <a:solidFill>
                  <a:srgbClr val="374151"/>
                </a:solidFill>
                <a:effectLst/>
                <a:latin typeface="Segoe UI"/>
                <a:ea typeface="Segoe UI"/>
                <a:cs typeface="Segoe UI"/>
              </a:rPr>
              <a:t>, que llaman a un programador de pares de </a:t>
            </a:r>
            <a:r>
              <a:rPr lang="es-ES" sz="882" b="0" i="0" strike="noStrike" cap="none" spc="0" baseline="0" dirty="0" err="1">
                <a:solidFill>
                  <a:srgbClr val="374151"/>
                </a:solidFill>
                <a:effectLst/>
                <a:latin typeface="Segoe UI"/>
                <a:ea typeface="Segoe UI"/>
                <a:cs typeface="Segoe UI"/>
              </a:rPr>
              <a:t>IA.GitHub</a:t>
            </a:r>
            <a:r>
              <a:rPr lang="es-ES" sz="882" b="0" i="0" strike="noStrike" cap="none" spc="0" baseline="0" dirty="0">
                <a:solidFill>
                  <a:srgbClr val="374151"/>
                </a:solidFill>
                <a:effectLst/>
                <a:latin typeface="Segoe UI"/>
                <a:ea typeface="Segoe UI"/>
                <a:cs typeface="Segoe UI"/>
              </a:rPr>
              <a:t> </a:t>
            </a:r>
            <a:r>
              <a:rPr lang="es-ES" sz="882" b="0" i="0" strike="noStrike" cap="none" spc="0" baseline="0" dirty="0" err="1">
                <a:solidFill>
                  <a:srgbClr val="374151"/>
                </a:solidFill>
                <a:effectLst/>
                <a:latin typeface="Segoe UI"/>
                <a:ea typeface="Segoe UI"/>
                <a:cs typeface="Segoe UI"/>
              </a:rPr>
              <a:t>Copilot</a:t>
            </a:r>
            <a:r>
              <a:rPr lang="es-ES" sz="882" b="0" i="0" strike="noStrike" cap="none" spc="0" baseline="0" dirty="0">
                <a:solidFill>
                  <a:srgbClr val="374151"/>
                </a:solidFill>
                <a:effectLst/>
                <a:latin typeface="Segoe UI"/>
                <a:ea typeface="Segoe UI"/>
                <a:cs typeface="Segoe UI"/>
              </a:rPr>
              <a:t> integra la eficacia de </a:t>
            </a:r>
            <a:r>
              <a:rPr lang="es-ES" sz="882" b="0" i="0" strike="noStrike" cap="none" spc="0" baseline="0" dirty="0" err="1">
                <a:solidFill>
                  <a:srgbClr val="374151"/>
                </a:solidFill>
                <a:effectLst/>
                <a:latin typeface="Segoe UI"/>
                <a:ea typeface="Segoe UI"/>
                <a:cs typeface="Segoe UI"/>
              </a:rPr>
              <a:t>OpenAIIce</a:t>
            </a:r>
            <a:r>
              <a:rPr lang="es-ES" sz="882" b="0" i="0" strike="noStrike" cap="none" spc="0" baseline="0" dirty="0">
                <a:solidFill>
                  <a:srgbClr val="374151"/>
                </a:solidFill>
                <a:effectLst/>
                <a:latin typeface="Segoe UI"/>
                <a:ea typeface="Segoe UI"/>
                <a:cs typeface="Segoe UI"/>
              </a:rPr>
              <a:t> en un complemento para entornos de desarrolladores como Visual Studio </a:t>
            </a:r>
            <a:r>
              <a:rPr lang="es-ES" sz="882" b="0" i="0" strike="noStrike" cap="none" spc="0" baseline="0" dirty="0" err="1">
                <a:solidFill>
                  <a:srgbClr val="374151"/>
                </a:solidFill>
                <a:effectLst/>
                <a:latin typeface="Segoe UI"/>
                <a:ea typeface="Segoe UI"/>
                <a:cs typeface="Segoe UI"/>
              </a:rPr>
              <a:t>Code</a:t>
            </a:r>
            <a:r>
              <a:rPr lang="es-ES" sz="882" b="0" i="0" strike="noStrike" cap="none" spc="0" baseline="0" dirty="0">
                <a:solidFill>
                  <a:srgbClr val="374151"/>
                </a:solidFill>
                <a:effectLst/>
                <a:latin typeface="Segoe UI"/>
                <a:ea typeface="Segoe UI"/>
                <a:cs typeface="Segoe UI"/>
              </a:rPr>
              <a:t>.</a:t>
            </a:r>
          </a:p>
          <a:p>
            <a:pPr algn="l">
              <a:buFont typeface="Arial" pitchFamily="34" charset="0"/>
              <a:buNone/>
            </a:pPr>
            <a:endParaRPr lang="en-US" b="0" i="0" dirty="0">
              <a:solidFill>
                <a:srgbClr val="374151"/>
              </a:solidFill>
              <a:effectLst/>
              <a:latin typeface="Segoe UI" panose="020B0502040204020203" pitchFamily="34" charset="0"/>
              <a:cs typeface="Segoe UI" pitchFamily="34" charset="0"/>
            </a:endParaRPr>
          </a:p>
          <a:p>
            <a:pPr algn="l">
              <a:buFont typeface="Arial" pitchFamily="34" charset="0"/>
              <a:buNone/>
            </a:pPr>
            <a:r>
              <a:rPr lang="es-ES" sz="882" b="0" i="0" strike="noStrike" cap="none" spc="0" baseline="0" dirty="0">
                <a:solidFill>
                  <a:srgbClr val="374151"/>
                </a:solidFill>
                <a:effectLst/>
                <a:latin typeface="Segoe UI"/>
                <a:ea typeface="Segoe UI"/>
                <a:cs typeface="Segoe UI"/>
              </a:rPr>
              <a:t>Una vez instalado y habilitado el complemento, puede empezar a escribir el código y GitHub </a:t>
            </a:r>
            <a:r>
              <a:rPr lang="es-ES" sz="882" b="0" i="0" strike="noStrike" cap="none" spc="0" baseline="0" dirty="0" err="1">
                <a:solidFill>
                  <a:srgbClr val="374151"/>
                </a:solidFill>
                <a:effectLst/>
                <a:latin typeface="Segoe UI"/>
                <a:ea typeface="Segoe UI"/>
                <a:cs typeface="Segoe UI"/>
              </a:rPr>
              <a:t>Copilot</a:t>
            </a:r>
            <a:r>
              <a:rPr lang="es-ES" sz="882" b="0" i="0" strike="noStrike" cap="none" spc="0" baseline="0" dirty="0">
                <a:solidFill>
                  <a:srgbClr val="374151"/>
                </a:solidFill>
                <a:effectLst/>
                <a:latin typeface="Segoe UI"/>
                <a:ea typeface="Segoe UI"/>
                <a:cs typeface="Segoe UI"/>
              </a:rPr>
              <a:t> comienza a sugerir automáticamente el resto de la función en función de los comentarios de código o el nombre de la función.</a:t>
            </a:r>
          </a:p>
          <a:p>
            <a:pPr algn="l">
              <a:buFont typeface="Arial" pitchFamily="34" charset="0"/>
              <a:buNone/>
            </a:pPr>
            <a:endParaRPr lang="en-US" b="0" i="0" dirty="0">
              <a:solidFill>
                <a:srgbClr val="374151"/>
              </a:solidFill>
              <a:effectLst/>
              <a:latin typeface="Segoe UI" panose="020B0502040204020203" pitchFamily="34" charset="0"/>
              <a:cs typeface="Segoe UI" pitchFamily="34" charset="0"/>
            </a:endParaRPr>
          </a:p>
          <a:p>
            <a:pPr algn="l">
              <a:buFont typeface="Arial" pitchFamily="34" charset="0"/>
              <a:buNone/>
            </a:pPr>
            <a:r>
              <a:rPr lang="es-ES" sz="882" b="0" i="0" strike="noStrike" cap="none" spc="0" baseline="0" dirty="0">
                <a:solidFill>
                  <a:srgbClr val="374151"/>
                </a:solidFill>
                <a:effectLst/>
                <a:latin typeface="Segoe UI"/>
                <a:ea typeface="Segoe UI"/>
                <a:cs typeface="Segoe UI"/>
              </a:rPr>
              <a:t>GitHub </a:t>
            </a:r>
            <a:r>
              <a:rPr lang="es-ES" sz="882" b="0" i="0" strike="noStrike" cap="none" spc="0" baseline="0" dirty="0" err="1">
                <a:solidFill>
                  <a:srgbClr val="374151"/>
                </a:solidFill>
                <a:effectLst/>
                <a:latin typeface="Segoe UI"/>
                <a:ea typeface="Segoe UI"/>
                <a:cs typeface="Segoe UI"/>
              </a:rPr>
              <a:t>Copilot</a:t>
            </a:r>
            <a:r>
              <a:rPr lang="es-ES" sz="882" b="0" i="0" strike="noStrike" cap="none" spc="0" baseline="0" dirty="0">
                <a:solidFill>
                  <a:srgbClr val="374151"/>
                </a:solidFill>
                <a:effectLst/>
                <a:latin typeface="Segoe UI"/>
                <a:ea typeface="Segoe UI"/>
                <a:cs typeface="Segoe UI"/>
              </a:rPr>
              <a:t> ofrece varias sugerencias para la finalización del código, que puede tabular mediante métodos abreviados de </a:t>
            </a:r>
            <a:r>
              <a:rPr lang="es-ES" sz="882" b="0" i="0" strike="noStrike" cap="none" spc="0" baseline="0" dirty="0" err="1">
                <a:solidFill>
                  <a:srgbClr val="374151"/>
                </a:solidFill>
                <a:effectLst/>
                <a:latin typeface="Segoe UI"/>
                <a:ea typeface="Segoe UI"/>
                <a:cs typeface="Segoe UI"/>
              </a:rPr>
              <a:t>teclado.Cuando</a:t>
            </a:r>
            <a:r>
              <a:rPr lang="es-ES" sz="882" b="0" i="0" strike="noStrike" cap="none" spc="0" baseline="0" dirty="0">
                <a:solidFill>
                  <a:srgbClr val="374151"/>
                </a:solidFill>
                <a:effectLst/>
                <a:latin typeface="Segoe UI"/>
                <a:ea typeface="Segoe UI"/>
                <a:cs typeface="Segoe UI"/>
              </a:rPr>
              <a:t> se proporcionan comentarios de código informativo, incluso puede sugerir un nombre de función junto con el código de función completo.</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Date Placeholder 5"/>
          <p:cNvSpPr>
            <a:spLocks noGrp="1"/>
          </p:cNvSpPr>
          <p:nvPr>
            <p:ph type="dt" idx="10"/>
          </p:nvPr>
        </p:nvSpPr>
        <p:spPr/>
        <p:txBody>
          <a:bodyPr/>
          <a:lstStyle/>
          <a:p>
            <a:fld id="{386CE63F-9E7F-4C04-9D0D-FCA25A8E9E86}" type="datetime8">
              <a:rPr lang="en-US" smtClean="0"/>
              <a:t>2/11/2024 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20</a:t>
            </a:fld>
            <a:endParaRPr lang="en-US"/>
          </a:p>
        </p:txBody>
      </p:sp>
    </p:spTree>
    <p:extLst>
      <p:ext uri="{BB962C8B-B14F-4D97-AF65-F5344CB8AC3E}">
        <p14:creationId xmlns:p14="http://schemas.microsoft.com/office/powerpoint/2010/main" val="4086291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a:solidFill>
                  <a:srgbClr val="000000"/>
                </a:solidFill>
                <a:effectLst/>
                <a:latin typeface="Segoe UI"/>
                <a:ea typeface="Segoe UI"/>
                <a:cs typeface="Segoe UI"/>
              </a:rPr>
              <a:t>Por ejemplo, dado el mensaje "un elefante de pie con una hamburguesa en la parte superior, estilo arte digital", como aparece en la imagen anterior, el modelo genera imágenes de arte digital que representan exactamente lo que se pide.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Date Placeholder 5"/>
          <p:cNvSpPr>
            <a:spLocks noGrp="1"/>
          </p:cNvSpPr>
          <p:nvPr>
            <p:ph type="dt" idx="12"/>
          </p:nvPr>
        </p:nvSpPr>
        <p:spPr/>
        <p:txBody>
          <a:bodyPr/>
          <a:lstStyle/>
          <a:p>
            <a:fld id="{C9F26854-F9AE-4E32-B2A5-59EE421C280D}" type="datetime8">
              <a:rPr lang="en-US" smtClean="0"/>
              <a:t>2/11/2024 2:00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21</a:t>
            </a:fld>
            <a:endParaRPr lang="en-US"/>
          </a:p>
        </p:txBody>
      </p:sp>
    </p:spTree>
    <p:extLst>
      <p:ext uri="{BB962C8B-B14F-4D97-AF65-F5344CB8AC3E}">
        <p14:creationId xmlns:p14="http://schemas.microsoft.com/office/powerpoint/2010/main" val="121586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900" b="0" i="0" strike="noStrike" cap="none" spc="0" baseline="0">
                <a:solidFill>
                  <a:srgbClr val="000000"/>
                </a:solidFill>
                <a:effectLst/>
                <a:latin typeface="Segoe UI Light"/>
                <a:ea typeface="Segoe UI Light"/>
                <a:cs typeface="Segoe UI Light"/>
              </a:rPr>
              <a:t>Instructores: se recomienda completar el ejercicio con antelación.Durante la clase, puede demostrar el servicio.</a:t>
            </a:r>
            <a:endParaRPr lang="en-US" sz="900" b="0" i="0">
              <a:solidFill>
                <a:srgbClr val="161616"/>
              </a:solidFill>
              <a:effectLst/>
              <a:latin typeface="Segoe UI" panose="020B0502040204020203" pitchFamily="34" charset="0"/>
            </a:endParaRPr>
          </a:p>
          <a:p>
            <a:r>
              <a:rPr lang="es-ES" sz="900" b="0" i="0" strike="noStrike" cap="none" spc="0" baseline="0">
                <a:solidFill>
                  <a:srgbClr val="161616"/>
                </a:solidFill>
                <a:effectLst/>
                <a:latin typeface="Segoe UI"/>
                <a:ea typeface="Segoe UI"/>
                <a:cs typeface="Segoe UI"/>
              </a:rPr>
              <a:t>https://microsoftlearning.github.io/mslearn-ai-fundamentals/Instructions/Labs/13-azure-openai.html</a:t>
            </a:r>
          </a:p>
          <a:p>
            <a:endParaRPr lang="en-US" sz="900" b="0" i="0">
              <a:solidFill>
                <a:srgbClr val="161616"/>
              </a:solidFill>
              <a:effectLst/>
              <a:latin typeface="Segoe UI" panose="020B0502040204020203" pitchFamily="34" charset="0"/>
            </a:endParaRPr>
          </a:p>
          <a:p>
            <a:r>
              <a:rPr lang="es-ES" sz="900" b="0" i="0" strike="noStrike" cap="none" spc="0" baseline="0">
                <a:solidFill>
                  <a:srgbClr val="161616"/>
                </a:solidFill>
                <a:effectLst/>
                <a:latin typeface="Segoe UI"/>
                <a:ea typeface="Segoe UI"/>
                <a:cs typeface="Segoe UI"/>
              </a:rPr>
              <a:t>Instructores: Como el acceso a Azure OpenAI Service es por aplicación, puede desarrollar una demostración del laboratorio en el vínculo anterior.Si no tiene acceso, también deberá registrarse para </a:t>
            </a:r>
            <a:r>
              <a:rPr lang="es-ES" sz="900" b="1" i="0" strike="noStrike" cap="none" spc="0" baseline="0">
                <a:solidFill>
                  <a:srgbClr val="000000"/>
                </a:solidFill>
                <a:effectLst/>
                <a:latin typeface="Segoe UI"/>
                <a:ea typeface="Segoe UI"/>
                <a:cs typeface="Segoe UI"/>
                <a:hlinkClick r:id="rId3" history="0"/>
              </a:rPr>
              <a:t>acceder a Azure OpenAI</a:t>
            </a:r>
            <a:r>
              <a:rPr lang="es-ES" sz="900" b="0" i="0" strike="noStrike" cap="none" spc="0" baseline="0">
                <a:solidFill>
                  <a:srgbClr val="161616"/>
                </a:solidFill>
                <a:effectLst/>
                <a:latin typeface="Segoe UI"/>
                <a:ea typeface="Segoe UI"/>
                <a:cs typeface="Segoe UI"/>
              </a:rPr>
              <a:t> (incluidos los modelos de texto y código, así como la generación de imágenes DALL-E).</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Date Placeholder 5"/>
          <p:cNvSpPr>
            <a:spLocks noGrp="1"/>
          </p:cNvSpPr>
          <p:nvPr>
            <p:ph type="dt" idx="10"/>
          </p:nvPr>
        </p:nvSpPr>
        <p:spPr/>
        <p:txBody>
          <a:bodyPr/>
          <a:lstStyle/>
          <a:p>
            <a:fld id="{612196C4-4D29-4011-9C14-36E31C65520E}" type="datetime8">
              <a:rPr lang="en-US" smtClean="0"/>
              <a:t>2/11/2024 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22</a:t>
            </a:fld>
            <a:endParaRPr lang="en-US"/>
          </a:p>
        </p:txBody>
      </p:sp>
    </p:spTree>
    <p:extLst>
      <p:ext uri="{BB962C8B-B14F-4D97-AF65-F5344CB8AC3E}">
        <p14:creationId xmlns:p14="http://schemas.microsoft.com/office/powerpoint/2010/main" val="1747624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0" b="0" i="0" strike="noStrike" cap="none" spc="0" baseline="0">
                <a:solidFill>
                  <a:srgbClr val="000000"/>
                </a:solidFill>
                <a:effectLst/>
                <a:latin typeface="Segoe UI"/>
                <a:ea typeface="Segoe UI"/>
                <a:cs typeface="Segoe UI"/>
              </a:rPr>
              <a:t>https://learn.microsoft.com/training/modules/responsible-generative-ai/</a:t>
            </a:r>
          </a:p>
          <a:p>
            <a:pPr marL="0" marR="0" lvl="0" indent="0" algn="l" defTabSz="914367" rtl="0" eaLnBrk="1" fontAlgn="auto" latinLnBrk="0" hangingPunct="1">
              <a:lnSpc>
                <a:spcPct val="90000"/>
              </a:lnSpc>
              <a:spcBef>
                <a:spcPct val="0"/>
              </a:spcBef>
              <a:spcAft>
                <a:spcPts val="333"/>
              </a:spcAft>
              <a:buClrTx/>
              <a:buSzTx/>
              <a:buFontTx/>
              <a:buNone/>
              <a:defRPr/>
            </a:pPr>
            <a:endParaRPr lang="en-US" sz="880" b="0" i="0">
              <a:solidFill>
                <a:srgbClr val="000000"/>
              </a:solidFill>
              <a:effectLst/>
              <a:latin typeface="Segoe UI" panose="020B0502040204020203" pitchFamily="34" charset="0"/>
              <a:cs typeface="Segoe UI" pitchFamily="34" charset="0"/>
            </a:endParaRPr>
          </a:p>
          <a:p>
            <a:pPr marL="0" marR="0" lvl="0" indent="0" algn="l" defTabSz="914367" rtl="0" eaLnBrk="1" fontAlgn="auto" latinLnBrk="0" hangingPunct="1">
              <a:lnSpc>
                <a:spcPct val="90000"/>
              </a:lnSpc>
              <a:spcBef>
                <a:spcPct val="0"/>
              </a:spcBef>
              <a:spcAft>
                <a:spcPts val="333"/>
              </a:spcAft>
              <a:buClrTx/>
              <a:buSzTx/>
              <a:buFontTx/>
              <a:buNone/>
              <a:defRPr/>
            </a:pPr>
            <a:r>
              <a:rPr lang="es-ES" sz="880" b="0" i="0" strike="noStrike" cap="none" spc="0" baseline="0">
                <a:solidFill>
                  <a:srgbClr val="000000"/>
                </a:solidFill>
                <a:effectLst/>
                <a:latin typeface="Segoe UI"/>
                <a:ea typeface="Segoe UI"/>
                <a:cs typeface="Segoe UI"/>
              </a:rPr>
              <a:t>Comencemos con el objetivo de aprendizaje: </a:t>
            </a:r>
            <a:r>
              <a:rPr lang="es-ES" sz="880" b="1" i="0" strike="noStrike" cap="none" spc="0" baseline="0">
                <a:solidFill>
                  <a:srgbClr val="161616"/>
                </a:solidFill>
                <a:effectLst/>
                <a:latin typeface="Segoe UI"/>
                <a:ea typeface="Segoe UI"/>
                <a:cs typeface="Segoe UI"/>
              </a:rPr>
              <a:t>Exploración de la IA generativa responsable</a:t>
            </a:r>
          </a:p>
          <a:p>
            <a:pPr marL="0" marR="0" lvl="0" indent="0" algn="l" defTabSz="914367" rtl="0" eaLnBrk="1" fontAlgn="auto" latinLnBrk="0" hangingPunct="1">
              <a:lnSpc>
                <a:spcPct val="90000"/>
              </a:lnSpc>
              <a:spcBef>
                <a:spcPct val="0"/>
              </a:spcBef>
              <a:spcAft>
                <a:spcPts val="333"/>
              </a:spcAft>
              <a:buClrTx/>
              <a:buSzTx/>
              <a:buFontTx/>
              <a:buNone/>
              <a:defRPr/>
            </a:pPr>
            <a:endParaRPr lang="en-US" sz="880" b="1" i="0">
              <a:solidFill>
                <a:srgbClr val="161616"/>
              </a:solidFill>
              <a:effectLst/>
              <a:latin typeface="Segoe UI" panose="020B0502040204020203" pitchFamily="34" charset="0"/>
              <a:cs typeface="Segoe UI" pitchFamily="34" charset="0"/>
            </a:endParaRPr>
          </a:p>
          <a:p>
            <a:pPr marL="0" marR="0" lvl="0" indent="0" algn="l" defTabSz="914367" rtl="0" eaLnBrk="1" fontAlgn="auto" latinLnBrk="0" hangingPunct="1">
              <a:lnSpc>
                <a:spcPct val="90000"/>
              </a:lnSpc>
              <a:spcBef>
                <a:spcPct val="0"/>
              </a:spcBef>
              <a:spcAft>
                <a:spcPts val="333"/>
              </a:spcAft>
              <a:buClrTx/>
              <a:buSzTx/>
              <a:buFontTx/>
              <a:buNone/>
              <a:defRPr/>
            </a:pPr>
            <a:r>
              <a:rPr lang="es-ES" sz="880" b="0" i="0" strike="noStrike" cap="none" spc="0" baseline="0">
                <a:solidFill>
                  <a:srgbClr val="161616"/>
                </a:solidFill>
                <a:effectLst/>
                <a:latin typeface="Segoe UI"/>
                <a:ea typeface="Segoe UI"/>
                <a:cs typeface="Segoe UI"/>
              </a:rPr>
              <a:t>En el objetivo de aprendizaje se explora un conjunto de directrices para una IA generativa responsable definida por expertos en Microsoft.Las directrices para la IA generativa responsable se basan en el </a:t>
            </a:r>
            <a:r>
              <a:rPr lang="es-ES" sz="880" b="0" i="0" strike="noStrike" cap="none" spc="0" baseline="0">
                <a:solidFill>
                  <a:srgbClr val="000000"/>
                </a:solidFill>
                <a:effectLst/>
                <a:latin typeface="Segoe UI"/>
                <a:ea typeface="Segoe UI"/>
                <a:cs typeface="Segoe UI"/>
                <a:hlinkClick r:id="rId3" history="0"/>
              </a:rPr>
              <a:t>estándar de IA responsable de Microsoft</a:t>
            </a:r>
            <a:r>
              <a:rPr lang="es-ES" sz="880" b="0" i="0" strike="noStrike" cap="none" spc="0" baseline="0">
                <a:solidFill>
                  <a:srgbClr val="161616"/>
                </a:solidFill>
                <a:effectLst/>
                <a:latin typeface="Segoe UI"/>
                <a:ea typeface="Segoe UI"/>
                <a:cs typeface="Segoe UI"/>
              </a:rPr>
              <a:t> para tener en cuenta consideraciones específicas relacionadas con los modelos de IA generativa.</a:t>
            </a:r>
            <a:endParaRPr lang="en-US" sz="880" b="0" i="0"/>
          </a:p>
          <a:p>
            <a:pPr marL="0" marR="0" lvl="0" indent="0" algn="l" defTabSz="914367" rtl="0" eaLnBrk="1" fontAlgn="auto" latinLnBrk="0" hangingPunct="1">
              <a:lnSpc>
                <a:spcPct val="90000"/>
              </a:lnSpc>
              <a:spcBef>
                <a:spcPct val="0"/>
              </a:spcBef>
              <a:spcAft>
                <a:spcPts val="333"/>
              </a:spcAft>
              <a:buClrTx/>
              <a:buSzTx/>
              <a:buFontTx/>
              <a:buNone/>
              <a:defRPr/>
            </a:pPr>
            <a:endParaRPr lang="en-US" sz="880" b="1" i="0">
              <a:solidFill>
                <a:srgbClr val="161616"/>
              </a:solidFill>
              <a:effectLst/>
              <a:latin typeface="Segoe UI" panose="020B0502040204020203" pitchFamily="34" charset="0"/>
              <a:cs typeface="Segoe UI" pitchFamily="34" charset="0"/>
            </a:endParaRPr>
          </a:p>
        </p:txBody>
      </p:sp>
      <p:sp>
        <p:nvSpPr>
          <p:cNvPr id="4" name="Header Placeholder 3"/>
          <p:cNvSpPr>
            <a:spLocks noGrp="1"/>
          </p:cNvSpPr>
          <p:nvPr>
            <p:ph type="hdr" sz="quarter" idx="6"/>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23</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444955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a:solidFill>
                  <a:srgbClr val="161616"/>
                </a:solidFill>
                <a:effectLst/>
                <a:latin typeface="Segoe UI"/>
                <a:ea typeface="Segoe UI"/>
                <a:cs typeface="Segoe UI"/>
              </a:rPr>
              <a:t>La guía de Microsoft para la IA generativa responsable está diseñada para ser práctica.Define un proceso de cuatro fases para desarrollar e implementar un plan de IA responsable al usar modelos generativos.Las cuatro fases del proceso son:</a:t>
            </a:r>
          </a:p>
          <a:p>
            <a:endParaRPr lang="en-US" b="0" i="0">
              <a:solidFill>
                <a:srgbClr val="161616"/>
              </a:solidFill>
              <a:effectLst/>
              <a:latin typeface="Segoe UI" panose="020B0502040204020203" pitchFamily="34" charset="0"/>
            </a:endParaRPr>
          </a:p>
          <a:p>
            <a:pPr marL="228600" indent="-228600">
              <a:buFont typeface="+mj-lt"/>
              <a:buAutoNum type="arabicPeriod"/>
            </a:pPr>
            <a:r>
              <a:rPr lang="es-ES" sz="882" b="1" i="1" strike="noStrike" cap="none" spc="0" baseline="0">
                <a:solidFill>
                  <a:srgbClr val="161616"/>
                </a:solidFill>
                <a:effectLst/>
                <a:latin typeface="Segoe UI"/>
                <a:ea typeface="Segoe UI"/>
                <a:cs typeface="Segoe UI"/>
              </a:rPr>
              <a:t>Identificar</a:t>
            </a:r>
            <a:r>
              <a:rPr lang="es-ES" sz="882" b="0" i="0" strike="noStrike" cap="none" spc="0" baseline="0">
                <a:solidFill>
                  <a:srgbClr val="161616"/>
                </a:solidFill>
                <a:effectLst/>
                <a:latin typeface="Segoe UI"/>
                <a:ea typeface="Segoe UI"/>
                <a:cs typeface="Segoe UI"/>
              </a:rPr>
              <a:t> daños posibles que son relevantes para la solución planeada.</a:t>
            </a:r>
          </a:p>
          <a:p>
            <a:pPr marL="228600" indent="-228600">
              <a:buFont typeface="+mj-lt"/>
              <a:buAutoNum type="arabicPeriod"/>
            </a:pPr>
            <a:r>
              <a:rPr lang="es-ES" sz="882" b="1" i="1" strike="noStrike" cap="none" spc="0" baseline="0">
                <a:solidFill>
                  <a:srgbClr val="161616"/>
                </a:solidFill>
                <a:effectLst/>
                <a:latin typeface="Segoe UI"/>
                <a:ea typeface="Segoe UI"/>
                <a:cs typeface="Segoe UI"/>
              </a:rPr>
              <a:t>Medir</a:t>
            </a:r>
            <a:r>
              <a:rPr lang="es-ES" sz="882" b="0" i="0" strike="noStrike" cap="none" spc="0" baseline="0">
                <a:solidFill>
                  <a:srgbClr val="161616"/>
                </a:solidFill>
                <a:effectLst/>
                <a:latin typeface="Segoe UI"/>
                <a:ea typeface="Segoe UI"/>
                <a:cs typeface="Segoe UI"/>
              </a:rPr>
              <a:t> la presencia de estos daños en las salidas que genera la solución.</a:t>
            </a:r>
          </a:p>
          <a:p>
            <a:pPr marL="228600" indent="-228600">
              <a:buFont typeface="+mj-lt"/>
              <a:buAutoNum type="arabicPeriod"/>
            </a:pPr>
            <a:r>
              <a:rPr lang="es-ES" sz="882" b="1" i="1" strike="noStrike" cap="none" spc="0" baseline="0">
                <a:solidFill>
                  <a:srgbClr val="161616"/>
                </a:solidFill>
                <a:effectLst/>
                <a:latin typeface="Segoe UI"/>
                <a:ea typeface="Segoe UI"/>
                <a:cs typeface="Segoe UI"/>
              </a:rPr>
              <a:t>Mitigar</a:t>
            </a:r>
            <a:r>
              <a:rPr lang="es-ES" sz="882" b="0" i="0" strike="noStrike" cap="none" spc="0" baseline="0">
                <a:solidFill>
                  <a:srgbClr val="161616"/>
                </a:solidFill>
                <a:effectLst/>
                <a:latin typeface="Segoe UI"/>
                <a:ea typeface="Segoe UI"/>
                <a:cs typeface="Segoe UI"/>
              </a:rPr>
              <a:t> los daños en las diversas capas de la solución a fin de minimizar su presencia e impacto, y garantizar la comunicación transparente sobre los riesgos posibles para los usuarios.</a:t>
            </a:r>
          </a:p>
          <a:p>
            <a:pPr marL="228600" indent="-228600">
              <a:buFont typeface="+mj-lt"/>
              <a:buAutoNum type="arabicPeriod"/>
            </a:pPr>
            <a:r>
              <a:rPr lang="es-ES" sz="882" b="1" i="1" strike="noStrike" cap="none" spc="0" baseline="0">
                <a:solidFill>
                  <a:srgbClr val="161616"/>
                </a:solidFill>
                <a:effectLst/>
                <a:latin typeface="Segoe UI"/>
                <a:ea typeface="Segoe UI"/>
                <a:cs typeface="Segoe UI"/>
              </a:rPr>
              <a:t>Operar</a:t>
            </a:r>
            <a:r>
              <a:rPr lang="es-ES" sz="882" b="0" i="0" strike="noStrike" cap="none" spc="0" baseline="0">
                <a:solidFill>
                  <a:srgbClr val="161616"/>
                </a:solidFill>
                <a:effectLst/>
                <a:latin typeface="Segoe UI"/>
                <a:ea typeface="Segoe UI"/>
                <a:cs typeface="Segoe UI"/>
              </a:rPr>
              <a:t> la solución de manera responsable al definir y seguir un plan de preparación de la implementación y las operaciones.</a:t>
            </a:r>
          </a:p>
          <a:p>
            <a:endParaRPr lang="en-US" b="0" i="0">
              <a:solidFill>
                <a:srgbClr val="161616"/>
              </a:solidFill>
              <a:effectLst/>
              <a:latin typeface="Segoe UI" panose="020B0502040204020203" pitchFamily="34" charset="0"/>
            </a:endParaRPr>
          </a:p>
          <a:p>
            <a:r>
              <a:rPr lang="es-ES" sz="882" b="0" i="0" strike="noStrike" cap="none" spc="0" baseline="0">
                <a:solidFill>
                  <a:srgbClr val="161616"/>
                </a:solidFill>
                <a:effectLst/>
                <a:latin typeface="Segoe UI"/>
                <a:ea typeface="Segoe UI"/>
                <a:cs typeface="Segoe UI"/>
              </a:rPr>
              <a:t>Estas fases corresponden estrechamente a las funciones del </a:t>
            </a:r>
            <a:r>
              <a:rPr lang="es-ES" sz="882" b="1" i="0" strike="noStrike" cap="none" spc="0" baseline="0">
                <a:solidFill>
                  <a:srgbClr val="000000"/>
                </a:solidFill>
                <a:effectLst/>
                <a:latin typeface="Segoe UI"/>
                <a:ea typeface="Segoe UI"/>
                <a:cs typeface="Segoe UI"/>
                <a:hlinkClick r:id="rId3" history="0"/>
              </a:rPr>
              <a:t>marco de administración de riesgos de IA de NIST</a:t>
            </a:r>
            <a:r>
              <a:rPr lang="es-ES" sz="882" b="0" i="0" strike="noStrike" cap="none" spc="0" baseline="0">
                <a:solidFill>
                  <a:srgbClr val="161616"/>
                </a:solidFill>
                <a:effectLst/>
                <a:latin typeface="Segoe UI"/>
                <a:ea typeface="Segoe UI"/>
                <a:cs typeface="Segoe UI"/>
              </a:rPr>
              <a:t>.</a:t>
            </a:r>
          </a:p>
          <a:p>
            <a:endParaRPr lang="en-US" b="0" i="0">
              <a:solidFill>
                <a:srgbClr val="161616"/>
              </a:solidFill>
              <a:effectLst/>
              <a:latin typeface="Segoe UI" panose="020B0502040204020203" pitchFamily="34" charset="0"/>
            </a:endParaRPr>
          </a:p>
          <a:p>
            <a:r>
              <a:rPr lang="es-ES" sz="882" b="0" i="0" strike="noStrike" cap="none" spc="0" baseline="0">
                <a:solidFill>
                  <a:srgbClr val="161616"/>
                </a:solidFill>
                <a:effectLst/>
                <a:latin typeface="Segoe UI"/>
                <a:ea typeface="Segoe UI"/>
                <a:cs typeface="Segoe UI"/>
              </a:rPr>
              <a:t>En el resto de este objetivo de aprendizaje se describe en detalle cada una de estas fases y se proporcionan sugerencias para las acciones que puede realizar para implementar una solución de IA generativa correcta y responsable.</a:t>
            </a:r>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Date Placeholder 5"/>
          <p:cNvSpPr>
            <a:spLocks noGrp="1"/>
          </p:cNvSpPr>
          <p:nvPr>
            <p:ph type="dt" idx="10"/>
          </p:nvPr>
        </p:nvSpPr>
        <p:spPr/>
        <p:txBody>
          <a:bodyPr/>
          <a:lstStyle/>
          <a:p>
            <a:fld id="{386CE63F-9E7F-4C04-9D0D-FCA25A8E9E86}" type="datetime8">
              <a:rPr lang="en-US" smtClean="0"/>
              <a:t>2/11/2024 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24</a:t>
            </a:fld>
            <a:endParaRPr lang="en-US"/>
          </a:p>
        </p:txBody>
      </p:sp>
    </p:spTree>
    <p:extLst>
      <p:ext uri="{BB962C8B-B14F-4D97-AF65-F5344CB8AC3E}">
        <p14:creationId xmlns:p14="http://schemas.microsoft.com/office/powerpoint/2010/main" val="3336060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900" b="0" i="0" strike="noStrike" cap="none" spc="0" baseline="0">
                <a:solidFill>
                  <a:srgbClr val="000000"/>
                </a:solidFill>
                <a:effectLst/>
                <a:latin typeface="Segoe UI Light"/>
                <a:ea typeface="Segoe UI Light"/>
                <a:cs typeface="Segoe UI Light"/>
              </a:rPr>
              <a:t>Instructores: se recomienda completar el ejercicio con antelación.Durante la clase, puede demostrar el servicio.</a:t>
            </a:r>
          </a:p>
          <a:p>
            <a:r>
              <a:rPr lang="es-ES" sz="900" b="0" i="0" strike="noStrike" cap="none" spc="0" baseline="0">
                <a:solidFill>
                  <a:srgbClr val="161616"/>
                </a:solidFill>
                <a:effectLst/>
                <a:latin typeface="Segoe UI"/>
                <a:ea typeface="Segoe UI"/>
                <a:cs typeface="Segoe UI"/>
              </a:rPr>
              <a:t>https://microsoftlearning.github.io/mslearn-ai-fundamentals/Instructions/Labs/14-azure-openai-content-filters.html</a:t>
            </a:r>
          </a:p>
          <a:p>
            <a:endParaRPr lang="en-US" sz="900" b="0" i="0">
              <a:solidFill>
                <a:srgbClr val="161616"/>
              </a:solidFill>
              <a:effectLst/>
              <a:latin typeface="Segoe UI" panose="020B0502040204020203" pitchFamily="34" charset="0"/>
            </a:endParaRPr>
          </a:p>
          <a:p>
            <a:r>
              <a:rPr lang="es-ES" sz="900" b="0" i="0" strike="noStrike" cap="none" spc="0" baseline="0">
                <a:solidFill>
                  <a:srgbClr val="161616"/>
                </a:solidFill>
                <a:effectLst/>
                <a:latin typeface="Segoe UI"/>
                <a:ea typeface="Segoe UI"/>
                <a:cs typeface="Segoe UI"/>
              </a:rPr>
              <a:t>Instructores: Como el acceso a Azure OpenAI Service es por aplicación, puede desarrollar una demostración del laboratorio en el vínculo anterior.Si no tiene acceso, también deberá registrarse para </a:t>
            </a:r>
            <a:r>
              <a:rPr lang="es-ES" sz="900" b="1" i="0" strike="noStrike" cap="none" spc="0" baseline="0">
                <a:solidFill>
                  <a:srgbClr val="000000"/>
                </a:solidFill>
                <a:effectLst/>
                <a:latin typeface="Segoe UI"/>
                <a:ea typeface="Segoe UI"/>
                <a:cs typeface="Segoe UI"/>
                <a:hlinkClick r:id="rId3" history="0"/>
              </a:rPr>
              <a:t>acceder a Azure OpenAI</a:t>
            </a:r>
            <a:r>
              <a:rPr lang="es-ES" sz="900" b="0" i="0" strike="noStrike" cap="none" spc="0" baseline="0">
                <a:solidFill>
                  <a:srgbClr val="161616"/>
                </a:solidFill>
                <a:effectLst/>
                <a:latin typeface="Segoe UI"/>
                <a:ea typeface="Segoe UI"/>
                <a:cs typeface="Segoe UI"/>
              </a:rPr>
              <a:t> (incluidos los modelos de texto y código, así como la generación de imágenes DALL-E).</a:t>
            </a:r>
          </a:p>
          <a:p>
            <a:endParaRPr lang="en-US" sz="900" b="0" i="0">
              <a:solidFill>
                <a:srgbClr val="161616"/>
              </a:solidFill>
              <a:effectLst/>
              <a:latin typeface="Segoe UI" panose="020B0502040204020203" pitchFamily="34" charset="0"/>
            </a:endParaRPr>
          </a:p>
          <a:p>
            <a:endParaRPr lang="en-US" sz="900" b="0" i="0">
              <a:solidFill>
                <a:srgbClr val="161616"/>
              </a:solidFill>
              <a:effectLst/>
              <a:latin typeface="Segoe UI" panose="020B0502040204020203" pitchFamily="34" charset="0"/>
            </a:endParaRP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Date Placeholder 5"/>
          <p:cNvSpPr>
            <a:spLocks noGrp="1"/>
          </p:cNvSpPr>
          <p:nvPr>
            <p:ph type="dt" idx="10"/>
          </p:nvPr>
        </p:nvSpPr>
        <p:spPr/>
        <p:txBody>
          <a:bodyPr/>
          <a:lstStyle/>
          <a:p>
            <a:fld id="{612196C4-4D29-4011-9C14-36E31C65520E}" type="datetime8">
              <a:rPr lang="en-US" smtClean="0"/>
              <a:t>2/11/2024 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25</a:t>
            </a:fld>
            <a:endParaRPr lang="en-US"/>
          </a:p>
        </p:txBody>
      </p:sp>
    </p:spTree>
    <p:extLst>
      <p:ext uri="{BB962C8B-B14F-4D97-AF65-F5344CB8AC3E}">
        <p14:creationId xmlns:p14="http://schemas.microsoft.com/office/powerpoint/2010/main" val="724852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1" strike="noStrike" cap="none" spc="0" baseline="0">
                <a:solidFill>
                  <a:srgbClr val="000000"/>
                </a:solidFill>
                <a:effectLst/>
                <a:latin typeface="Segoe UI"/>
                <a:ea typeface="Segoe UI"/>
                <a:cs typeface="Segoe UI"/>
              </a:rPr>
              <a:t>Deje unos minutos para que los alumnos piensen las preguntas y, después, muestre las respuestas correctas.</a:t>
            </a:r>
          </a:p>
          <a:p>
            <a:endParaRPr lang="en-US"/>
          </a:p>
        </p:txBody>
      </p:sp>
      <p:sp>
        <p:nvSpPr>
          <p:cNvPr id="4" name="Slide Number Placeholder 3"/>
          <p:cNvSpPr>
            <a:spLocks noGrp="1"/>
          </p:cNvSpPr>
          <p:nvPr>
            <p:ph type="sldNum" sz="quarter" idx="5"/>
          </p:nvPr>
        </p:nvSpPr>
        <p:spPr/>
        <p:txBody>
          <a:bodyPr/>
          <a:lstStyle/>
          <a:p>
            <a:fld id="{97E04F8E-88E9-481C-A2B3-C92BCE611EF5}" type="slidenum">
              <a:rPr lang="en-US" smtClean="0"/>
              <a:t>26</a:t>
            </a:fld>
            <a:endParaRPr lang="en-US"/>
          </a:p>
        </p:txBody>
      </p:sp>
    </p:spTree>
    <p:extLst>
      <p:ext uri="{BB962C8B-B14F-4D97-AF65-F5344CB8AC3E}">
        <p14:creationId xmlns:p14="http://schemas.microsoft.com/office/powerpoint/2010/main" val="341981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idx="6"/>
          </p:nvPr>
        </p:nvSpPr>
        <p:spPr/>
        <p:txBody>
          <a:bodyPr/>
          <a:lstStyle/>
          <a:p>
            <a:pPr marL="0" marR="0" lvl="0" indent="0" algn="l" defTabSz="932742"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32742" rtl="0" eaLnBrk="1" fontAlgn="auto" latinLnBrk="0" hangingPunct="1">
                <a:lnSpc>
                  <a:spcPct val="100000"/>
                </a:lnSpc>
                <a:spcBef>
                  <a:spcPct val="0"/>
                </a:spcBef>
                <a:spcAft>
                  <a:spcPct val="0"/>
                </a:spcAft>
                <a:buClrTx/>
                <a:buSzTx/>
                <a:buFontTx/>
                <a:buNone/>
                <a:defRPr/>
              </a:pPr>
              <a:t>27</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0" i="0" strike="noStrike" cap="none" spc="0" baseline="0">
                <a:solidFill>
                  <a:srgbClr val="000000"/>
                </a:solidFill>
                <a:effectLst/>
                <a:latin typeface="Segoe UI"/>
                <a:ea typeface="Segoe UI"/>
                <a:cs typeface="Segoe UI"/>
              </a:rPr>
              <a:t>Anime a los alumnos a revisar el contenido de Learn para obtener más información.</a:t>
            </a:r>
          </a:p>
        </p:txBody>
      </p:sp>
      <p:sp>
        <p:nvSpPr>
          <p:cNvPr id="4" name="Header Placeholder 3"/>
          <p:cNvSpPr>
            <a:spLocks noGrp="1"/>
          </p:cNvSpPr>
          <p:nvPr>
            <p:ph type="hdr" sz="quarter" idx="6"/>
          </p:nvPr>
        </p:nvSpPr>
        <p:spPr/>
        <p:txBody>
          <a:bodyPr/>
          <a:lstStyle/>
          <a:p>
            <a:pPr marL="0" marR="0" lvl="0" indent="0" algn="l" defTabSz="932742"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32742" rtl="0" eaLnBrk="1" fontAlgn="auto" latinLnBrk="0" hangingPunct="1">
                <a:lnSpc>
                  <a:spcPct val="100000"/>
                </a:lnSpc>
                <a:spcBef>
                  <a:spcPct val="0"/>
                </a:spcBef>
                <a:spcAft>
                  <a:spcPct val="0"/>
                </a:spcAft>
                <a:buClrTx/>
                <a:buSzTx/>
                <a:buFontTx/>
                <a:buNone/>
                <a:defRPr/>
              </a:pPr>
              <a:t>28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29</a:t>
            </a:fld>
            <a:endParaRPr lang="en-US"/>
          </a:p>
        </p:txBody>
      </p:sp>
    </p:spTree>
    <p:extLst>
      <p:ext uri="{BB962C8B-B14F-4D97-AF65-F5344CB8AC3E}">
        <p14:creationId xmlns:p14="http://schemas.microsoft.com/office/powerpoint/2010/main" val="1485510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2/11/2024 2:00 PM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3</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51808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a:solidFill>
                  <a:srgbClr val="000000"/>
                </a:solidFill>
                <a:effectLst/>
                <a:latin typeface="Segoe UI"/>
                <a:ea typeface="Segoe UI"/>
                <a:cs typeface="Segoe UI"/>
              </a:rPr>
              <a:t>https://learn.microsoft.com/training/modules/fundamentals-generative-ai/</a:t>
            </a:r>
          </a:p>
          <a:p>
            <a:endParaRPr lang="en-US" altLang="zh-CN" sz="882" b="0" i="0" kern="1200">
              <a:solidFill>
                <a:schemeClr val="tx1"/>
              </a:solidFill>
              <a:effectLst/>
              <a:latin typeface="Segoe UI" panose="020B0502040204020203" pitchFamily="34" charset="0"/>
              <a:ea typeface="+mn-ea"/>
              <a:cs typeface="+mn-cs"/>
            </a:endParaRPr>
          </a:p>
          <a:p>
            <a:r>
              <a:rPr lang="es-ES" sz="882" b="0" i="0" strike="noStrike" cap="none" spc="0" baseline="0">
                <a:solidFill>
                  <a:srgbClr val="000000"/>
                </a:solidFill>
                <a:effectLst/>
                <a:latin typeface="Segoe UI"/>
                <a:ea typeface="Segoe UI"/>
                <a:cs typeface="Segoe UI"/>
              </a:rPr>
              <a:t>En este módulo, explorará la manera en que los modelos de lenguaje grande (LLM) permiten a las aplicaciones y servicios de inteligencia artificial generar contenido original basado en la entrada de lenguaje natural.También aprenderá cómo la IA generativa permite la creación de copilotos con tecnología de IA que pueden ayudar a los humanos en las tareas creativas.</a:t>
            </a:r>
            <a:endParaRPr lang="zh-CN" altLang="en-US"/>
          </a:p>
          <a:p>
            <a:endParaRPr lang="en-US" altLang="zh-CN" sz="882" b="0" i="0" kern="1200">
              <a:solidFill>
                <a:schemeClr val="tx1"/>
              </a:solidFill>
              <a:effectLst/>
              <a:latin typeface="Segoe UI" panose="020B0502040204020203" pitchFamily="34" charset="0"/>
              <a:ea typeface="+mn-ea"/>
              <a:cs typeface="+mn-cs"/>
            </a:endParaRPr>
          </a:p>
          <a:p>
            <a:r>
              <a:rPr lang="es-ES" sz="882" b="0" i="0" strike="noStrike" cap="none" spc="0" baseline="0">
                <a:solidFill>
                  <a:srgbClr val="000000"/>
                </a:solidFill>
                <a:effectLst/>
                <a:latin typeface="Segoe UI"/>
                <a:ea typeface="Segoe UI"/>
                <a:cs typeface="Segoe UI"/>
              </a:rPr>
              <a:t>Al finalizar esta sección, sabrá hacer lo siguiente:</a:t>
            </a:r>
          </a:p>
          <a:p>
            <a:pPr marL="171450" indent="-171450">
              <a:buFont typeface="Arial" pitchFamily="34" charset="0"/>
              <a:buChar char="•"/>
            </a:pPr>
            <a:r>
              <a:rPr lang="es-ES" sz="882" b="0" i="0" strike="noStrike" cap="none" spc="0" baseline="0">
                <a:solidFill>
                  <a:srgbClr val="000000"/>
                </a:solidFill>
                <a:effectLst/>
                <a:latin typeface="Segoe UI"/>
                <a:ea typeface="Segoe UI"/>
                <a:cs typeface="Segoe UI"/>
              </a:rPr>
              <a:t>Describir el lugar de la inteligencia artificial generativa en el desarrollo de la inteligencia artificial.</a:t>
            </a:r>
          </a:p>
          <a:p>
            <a:pPr marL="171450" indent="-171450">
              <a:buFont typeface="Arial" pitchFamily="34" charset="0"/>
              <a:buChar char="•"/>
            </a:pPr>
            <a:r>
              <a:rPr lang="es-ES" sz="882" b="0" i="0" strike="noStrike" cap="none" spc="0" baseline="0">
                <a:solidFill>
                  <a:srgbClr val="000000"/>
                </a:solidFill>
                <a:effectLst/>
                <a:latin typeface="Segoe UI"/>
                <a:ea typeface="Segoe UI"/>
                <a:cs typeface="Segoe UI"/>
              </a:rPr>
              <a:t>Describir los modelos de lenguaje grande y su papel en las aplicaciones inteligentes.</a:t>
            </a:r>
          </a:p>
          <a:p>
            <a:pPr marL="171450" indent="-171450">
              <a:buFont typeface="Arial" pitchFamily="34" charset="0"/>
              <a:buChar char="•"/>
            </a:pPr>
            <a:r>
              <a:rPr lang="es-ES" sz="882" b="0" i="0" strike="noStrike" cap="none" spc="0" baseline="0">
                <a:solidFill>
                  <a:srgbClr val="000000"/>
                </a:solidFill>
                <a:effectLst/>
                <a:latin typeface="Segoe UI"/>
                <a:ea typeface="Segoe UI"/>
                <a:cs typeface="Segoe UI"/>
              </a:rPr>
              <a:t>Describir cómo Azure OpenAI admite la creación de aplicaciones inteligentes.</a:t>
            </a:r>
          </a:p>
          <a:p>
            <a:pPr marL="171450" indent="-171450">
              <a:buFont typeface="Arial" pitchFamily="34" charset="0"/>
              <a:buChar char="•"/>
            </a:pPr>
            <a:r>
              <a:rPr lang="es-ES" sz="882" b="0" i="0" strike="noStrike" cap="none" spc="0" baseline="0">
                <a:solidFill>
                  <a:srgbClr val="000000"/>
                </a:solidFill>
                <a:effectLst/>
                <a:latin typeface="Segoe UI"/>
                <a:ea typeface="Segoe UI"/>
                <a:cs typeface="Segoe UI"/>
              </a:rPr>
              <a:t>Describir ejemplos de copilotos y buenos mensajes.</a:t>
            </a:r>
          </a:p>
          <a:p>
            <a:pPr marL="0" marR="0" lvl="0" indent="0" algn="l" defTabSz="932742" rtl="0" eaLnBrk="1" fontAlgn="auto" latinLnBrk="0" hangingPunct="1">
              <a:lnSpc>
                <a:spcPct val="90000"/>
              </a:lnSpc>
              <a:spcBef>
                <a:spcPct val="0"/>
              </a:spcBef>
              <a:spcAft>
                <a:spcPts val="340"/>
              </a:spcAft>
              <a:buClrTx/>
              <a:buSzTx/>
              <a:buFontTx/>
              <a:buNone/>
              <a:defRPr/>
            </a:pPr>
            <a:endParaRPr lang="en-US"/>
          </a:p>
        </p:txBody>
      </p:sp>
      <p:sp>
        <p:nvSpPr>
          <p:cNvPr id="4" name="Header Placeholder 3"/>
          <p:cNvSpPr>
            <a:spLocks noGrp="1"/>
          </p:cNvSpPr>
          <p:nvPr>
            <p:ph type="hdr" sz="quarter" idx="6"/>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4</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0" b="0" i="0" strike="noStrike" cap="none" spc="0" baseline="0">
                <a:solidFill>
                  <a:srgbClr val="000000"/>
                </a:solidFill>
                <a:effectLst/>
                <a:latin typeface="Segoe UI"/>
                <a:ea typeface="Segoe UI"/>
                <a:cs typeface="Segoe UI"/>
              </a:rPr>
              <a:t>Un ejemplo conocido de este tipo de aplicaciones es </a:t>
            </a:r>
            <a:r>
              <a:rPr lang="es-ES" sz="880" b="0" i="0" u="sng" strike="noStrike" cap="none" spc="0" baseline="0">
                <a:solidFill>
                  <a:srgbClr val="000000"/>
                </a:solidFill>
                <a:effectLst/>
                <a:uFill>
                  <a:solidFill>
                    <a:srgbClr val="000000"/>
                  </a:solidFill>
                </a:uFill>
                <a:latin typeface="Segoe UI"/>
                <a:ea typeface="Segoe UI"/>
                <a:cs typeface="Segoe UI"/>
                <a:hlinkClick r:id="rId3" history="0"/>
              </a:rPr>
              <a:t>ChatGPT</a:t>
            </a:r>
            <a:r>
              <a:rPr lang="es-ES" sz="880" b="0" i="0" strike="noStrike" cap="none" spc="0" baseline="0">
                <a:solidFill>
                  <a:srgbClr val="000000"/>
                </a:solidFill>
                <a:effectLst/>
                <a:latin typeface="Segoe UI"/>
                <a:ea typeface="Segoe UI"/>
                <a:cs typeface="Segoe UI"/>
              </a:rPr>
              <a:t>, un bot de chat creado por OpenAI, una empresa de investigación de IA que colabora estrechamente con Microsoft.</a:t>
            </a:r>
          </a:p>
          <a:p>
            <a:endParaRPr lang="en-US" altLang="zh-CN" sz="880"/>
          </a:p>
          <a:p>
            <a:r>
              <a:rPr lang="es-ES" sz="880" b="1" i="0" strike="noStrike" cap="none" spc="0" baseline="0">
                <a:solidFill>
                  <a:srgbClr val="000000"/>
                </a:solidFill>
                <a:effectLst/>
                <a:latin typeface="Segoe UI"/>
                <a:ea typeface="Segoe UI"/>
                <a:cs typeface="Segoe UI"/>
              </a:rPr>
              <a:t>Generación de lenguaje natural</a:t>
            </a:r>
          </a:p>
          <a:p>
            <a:r>
              <a:rPr lang="es-ES" sz="880" b="0" i="0" strike="noStrike" cap="none" spc="0" baseline="0">
                <a:solidFill>
                  <a:srgbClr val="000000"/>
                </a:solidFill>
                <a:effectLst/>
                <a:latin typeface="Segoe UI"/>
                <a:ea typeface="Segoe UI"/>
                <a:cs typeface="Segoe UI"/>
              </a:rPr>
              <a:t>Para generar una respuesta de lenguaje natural, puede enviar una solicitud como </a:t>
            </a:r>
            <a:r>
              <a:rPr lang="es-ES" sz="880" b="0" i="1" strike="noStrike" cap="none" spc="0" baseline="0">
                <a:solidFill>
                  <a:srgbClr val="000000"/>
                </a:solidFill>
                <a:effectLst/>
                <a:latin typeface="Segoe UI"/>
                <a:ea typeface="Segoe UI"/>
                <a:cs typeface="Segoe UI"/>
              </a:rPr>
              <a:t>"Dame tres ideas para un desayuno saludable que incluya pimientos".</a:t>
            </a:r>
          </a:p>
          <a:p>
            <a:endParaRPr lang="en-US" altLang="zh-CN" sz="880"/>
          </a:p>
          <a:p>
            <a:r>
              <a:rPr lang="es-ES" sz="880" b="1" i="0" strike="noStrike" cap="none" spc="0" baseline="0">
                <a:solidFill>
                  <a:srgbClr val="000000"/>
                </a:solidFill>
                <a:effectLst/>
                <a:latin typeface="Segoe UI"/>
                <a:ea typeface="Segoe UI"/>
                <a:cs typeface="Segoe UI"/>
              </a:rPr>
              <a:t>Generación de imágenes</a:t>
            </a:r>
          </a:p>
          <a:p>
            <a:r>
              <a:rPr lang="es-ES" sz="880" b="0" i="0" strike="noStrike" cap="none" spc="0" baseline="0">
                <a:solidFill>
                  <a:srgbClr val="000000"/>
                </a:solidFill>
                <a:effectLst/>
                <a:latin typeface="Segoe UI"/>
                <a:ea typeface="Segoe UI"/>
                <a:cs typeface="Segoe UI"/>
              </a:rPr>
              <a:t>Algunas aplicaciones de IA generativa pueden interpretar una solicitud de lenguaje natural y generar una imagen adecuada.Por ejemplo, podría enviar una solicitud como </a:t>
            </a:r>
            <a:r>
              <a:rPr lang="es-ES" sz="880" b="0" i="1" strike="noStrike" cap="none" spc="0" baseline="0">
                <a:solidFill>
                  <a:srgbClr val="000000"/>
                </a:solidFill>
                <a:effectLst/>
                <a:latin typeface="Segoe UI"/>
                <a:ea typeface="Segoe UI"/>
                <a:cs typeface="Segoe UI"/>
              </a:rPr>
              <a:t>"Crear una imagen de un elefante comiendo una hamburguesa".</a:t>
            </a:r>
          </a:p>
          <a:p>
            <a:endParaRPr lang="en-US" altLang="zh-CN" sz="880"/>
          </a:p>
          <a:p>
            <a:r>
              <a:rPr lang="es-ES" sz="880" b="1" i="0" strike="noStrike" cap="none" spc="0" baseline="0">
                <a:solidFill>
                  <a:srgbClr val="000000"/>
                </a:solidFill>
                <a:effectLst/>
                <a:latin typeface="Segoe UI"/>
                <a:ea typeface="Segoe UI"/>
                <a:cs typeface="Segoe UI"/>
              </a:rPr>
              <a:t>Generación de código</a:t>
            </a:r>
          </a:p>
          <a:p>
            <a:r>
              <a:rPr lang="es-ES" sz="880" b="0" i="0" strike="noStrike" cap="none" spc="0" baseline="0">
                <a:solidFill>
                  <a:srgbClr val="000000"/>
                </a:solidFill>
                <a:effectLst/>
                <a:latin typeface="Segoe UI"/>
                <a:ea typeface="Segoe UI"/>
                <a:cs typeface="Segoe UI"/>
              </a:rPr>
              <a:t>Algunas aplicaciones de IA generativa están diseñadas para ayudar a los desarrolladores de software a escribir código.Por ejemplo, podría enviar una solicitud como </a:t>
            </a:r>
            <a:r>
              <a:rPr lang="es-ES" sz="880" b="0" i="1" strike="noStrike" cap="none" spc="0" baseline="0">
                <a:solidFill>
                  <a:srgbClr val="000000"/>
                </a:solidFill>
                <a:effectLst/>
                <a:latin typeface="Segoe UI"/>
                <a:ea typeface="Segoe UI"/>
                <a:cs typeface="Segoe UI"/>
              </a:rPr>
              <a:t>"Enséñame a programar un juego de tres en raya con Python"</a:t>
            </a:r>
            <a:r>
              <a:rPr lang="es-ES" sz="880" b="0" i="0" strike="noStrike" cap="none" spc="0" baseline="0">
                <a:solidFill>
                  <a:srgbClr val="000000"/>
                </a:solidFill>
                <a:effectLst/>
                <a:latin typeface="Segoe UI"/>
                <a:ea typeface="Segoe UI"/>
                <a:cs typeface="Segoe UI"/>
              </a:rPr>
              <a:t>.</a:t>
            </a:r>
          </a:p>
        </p:txBody>
      </p:sp>
      <p:sp>
        <p:nvSpPr>
          <p:cNvPr id="4" name="页眉占位符 3"/>
          <p:cNvSpPr>
            <a:spLocks noGrp="1"/>
          </p:cNvSpPr>
          <p:nvPr>
            <p:ph type="hdr" sz="quarter" idx="6"/>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日期占位符 5"/>
          <p:cNvSpPr>
            <a:spLocks noGrp="1"/>
          </p:cNvSpPr>
          <p:nvPr>
            <p:ph type="dt" idx="10"/>
          </p:nvPr>
        </p:nvSpPr>
        <p:spPr/>
        <p:txBody>
          <a:bodyPr/>
          <a:lstStyle/>
          <a:p>
            <a:fld id="{386CE63F-9E7F-4C04-9D0D-FCA25A8E9E86}" type="datetime8">
              <a:rPr lang="en-US" smtClean="0"/>
              <a:t>2/11/2024 2:00 PM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t>5</a:t>
            </a:fld>
            <a:endParaRPr lang="en-US"/>
          </a:p>
        </p:txBody>
      </p:sp>
    </p:spTree>
    <p:extLst>
      <p:ext uri="{BB962C8B-B14F-4D97-AF65-F5344CB8AC3E}">
        <p14:creationId xmlns:p14="http://schemas.microsoft.com/office/powerpoint/2010/main" val="2937671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sz="882" b="0" i="0" strike="noStrike" cap="none" spc="0" baseline="0">
                <a:solidFill>
                  <a:srgbClr val="000000"/>
                </a:solidFill>
                <a:effectLst/>
                <a:latin typeface="Segoe UI"/>
                <a:ea typeface="Segoe UI"/>
                <a:cs typeface="Segoe UI"/>
              </a:rPr>
              <a:t>Aunque los principios matemáticos subyacentes a estos LLM pueden ser complejos, comprender los aspectos básicos de la arquitectura que se usa para implementarlos puede ayudarle a entender conceptualmente cómo funcionan.</a:t>
            </a:r>
            <a:endParaRPr lang="zh-CN" altLang="en-US"/>
          </a:p>
        </p:txBody>
      </p:sp>
      <p:sp>
        <p:nvSpPr>
          <p:cNvPr id="4" name="页眉占位符 3"/>
          <p:cNvSpPr>
            <a:spLocks noGrp="1"/>
          </p:cNvSpPr>
          <p:nvPr>
            <p:ph type="hdr" sz="quarter" idx="6"/>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日期占位符 5"/>
          <p:cNvSpPr>
            <a:spLocks noGrp="1"/>
          </p:cNvSpPr>
          <p:nvPr>
            <p:ph type="dt" idx="10"/>
          </p:nvPr>
        </p:nvSpPr>
        <p:spPr/>
        <p:txBody>
          <a:bodyPr/>
          <a:lstStyle/>
          <a:p>
            <a:fld id="{386CE63F-9E7F-4C04-9D0D-FCA25A8E9E86}" type="datetime8">
              <a:rPr lang="en-US" smtClean="0"/>
              <a:t>2/11/2024 2:00 PM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t>6</a:t>
            </a:fld>
            <a:endParaRPr lang="en-US"/>
          </a:p>
        </p:txBody>
      </p:sp>
    </p:spTree>
    <p:extLst>
      <p:ext uri="{BB962C8B-B14F-4D97-AF65-F5344CB8AC3E}">
        <p14:creationId xmlns:p14="http://schemas.microsoft.com/office/powerpoint/2010/main" val="1697578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a:solidFill>
                  <a:srgbClr val="000000"/>
                </a:solidFill>
                <a:effectLst/>
                <a:latin typeface="Segoe UI"/>
                <a:ea typeface="Segoe UI"/>
                <a:cs typeface="Segoe UI"/>
              </a:rPr>
              <a:t>No se detenga demasiado en los detalles de la arquitectura del modelo.Los puntos clave están en la diapositiva.En las siguientes diapositivas se explorarán algunos de los conceptos principales en detalle.</a:t>
            </a:r>
          </a:p>
          <a:p>
            <a:endParaRPr lang="en-US" altLang="zh-CN" sz="882" b="0" i="0" kern="1200">
              <a:solidFill>
                <a:schemeClr val="tx1"/>
              </a:solidFill>
              <a:effectLst/>
              <a:latin typeface="Segoe UI" panose="020B0502040204020203" pitchFamily="34" charset="0"/>
              <a:ea typeface="+mn-ea"/>
              <a:cs typeface="+mn-cs"/>
            </a:endParaRPr>
          </a:p>
          <a:p>
            <a:r>
              <a:rPr lang="es-ES" sz="882" b="0" i="0" strike="noStrike" cap="none" spc="0" baseline="0">
                <a:solidFill>
                  <a:srgbClr val="000000"/>
                </a:solidFill>
                <a:effectLst/>
                <a:latin typeface="Segoe UI"/>
                <a:ea typeface="Segoe UI"/>
                <a:cs typeface="Segoe UI"/>
              </a:rPr>
              <a:t>Los modelos de aprendizaje automático para el procesamiento de lenguaje natural han evolucionado a lo largo de muchos años.En la actualidad, los modelos de lenguaje grande más recientes se basan en la arquitectura del </a:t>
            </a:r>
            <a:r>
              <a:rPr lang="es-ES" sz="882" b="0" i="1" strike="noStrike" cap="none" spc="0" baseline="0">
                <a:solidFill>
                  <a:srgbClr val="000000"/>
                </a:solidFill>
                <a:effectLst/>
                <a:latin typeface="Segoe UI"/>
                <a:ea typeface="Segoe UI"/>
                <a:cs typeface="Segoe UI"/>
              </a:rPr>
              <a:t>transformador</a:t>
            </a:r>
            <a:r>
              <a:rPr lang="es-ES" sz="882" b="0" i="0" strike="noStrike" cap="none" spc="0" baseline="0">
                <a:solidFill>
                  <a:srgbClr val="000000"/>
                </a:solidFill>
                <a:effectLst/>
                <a:latin typeface="Segoe UI"/>
                <a:ea typeface="Segoe UI"/>
                <a:cs typeface="Segoe UI"/>
              </a:rPr>
              <a:t>, que aprovecha y amplía algunas técnicas que han demostrado su eficacia en el modelado de </a:t>
            </a:r>
            <a:r>
              <a:rPr lang="es-ES" sz="882" b="0" i="1" strike="noStrike" cap="none" spc="0" baseline="0">
                <a:solidFill>
                  <a:srgbClr val="000000"/>
                </a:solidFill>
                <a:effectLst/>
                <a:latin typeface="Segoe UI"/>
                <a:ea typeface="Segoe UI"/>
                <a:cs typeface="Segoe UI"/>
              </a:rPr>
              <a:t>vocabularios</a:t>
            </a:r>
            <a:r>
              <a:rPr lang="es-ES" sz="882" b="0" i="0" strike="noStrike" cap="none" spc="0" baseline="0">
                <a:solidFill>
                  <a:srgbClr val="000000"/>
                </a:solidFill>
                <a:effectLst/>
                <a:latin typeface="Segoe UI"/>
                <a:ea typeface="Segoe UI"/>
                <a:cs typeface="Segoe UI"/>
              </a:rPr>
              <a:t> para respaldar tareas de PLN y, en particular, en la generación de lenguaje.Los modelos de transformador se entrenan con grandes volúmenes de texto, lo que les permite representar las relaciones semánticas entre palabras y usar esas relaciones para determinar secuencias probables de texto que tienen sentido.Los modelos de transformador con un vocabulario lo suficientemente grande son capaces de generar respuestas de lenguaje difíciles de distinguir de las respuestas humanas.</a:t>
            </a:r>
          </a:p>
          <a:p>
            <a:endParaRPr lang="en-US" altLang="zh-CN" sz="882" b="0" i="0" kern="1200">
              <a:solidFill>
                <a:schemeClr val="tx1"/>
              </a:solidFill>
              <a:effectLst/>
              <a:latin typeface="Segoe UI" panose="020B0502040204020203" pitchFamily="34" charset="0"/>
              <a:ea typeface="+mn-ea"/>
              <a:cs typeface="+mn-cs"/>
            </a:endParaRPr>
          </a:p>
          <a:p>
            <a:r>
              <a:rPr lang="es-ES" sz="882" b="0" i="0" strike="noStrike" cap="none" spc="0" baseline="0">
                <a:solidFill>
                  <a:srgbClr val="000000"/>
                </a:solidFill>
                <a:effectLst/>
                <a:latin typeface="Segoe UI"/>
                <a:ea typeface="Segoe UI"/>
                <a:cs typeface="Segoe UI"/>
              </a:rPr>
              <a:t>En la práctica, las implementaciones específicas de la arquitectura varían, por ejemplo, el modelo de representación de codificador bidireccional de transformadores (BERT) desarrollado por Google para respaldar su motor de búsqueda solo usa el bloque codificador, mientras que el modelo de transformador generativo preentrenado (GPT) desarrollado por OpenAI solo usa el bloque descodificador.</a:t>
            </a:r>
          </a:p>
          <a:p>
            <a:endParaRPr lang="en-US" altLang="zh-CN"/>
          </a:p>
          <a:p>
            <a:r>
              <a:rPr lang="es-ES" sz="882" b="0" i="0" strike="noStrike" cap="none" spc="0" baseline="0">
                <a:solidFill>
                  <a:srgbClr val="000000"/>
                </a:solidFill>
                <a:effectLst/>
                <a:latin typeface="Segoe UI"/>
                <a:ea typeface="Segoe UI"/>
                <a:cs typeface="Segoe UI"/>
              </a:rPr>
              <a:t>Aunque una explicación completa de todos los aspectos de los modelos de transformador está fuera del ámbito de este módulo, una explicación de algunos de los elementos clave de un transformador puede ayudarle a entender cómo admiten la IA generativa.</a:t>
            </a:r>
          </a:p>
          <a:p>
            <a:endParaRPr lang="zh-CN" altLang="en-US"/>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Date Placeholder 5"/>
          <p:cNvSpPr>
            <a:spLocks noGrp="1"/>
          </p:cNvSpPr>
          <p:nvPr>
            <p:ph type="dt" idx="10"/>
          </p:nvPr>
        </p:nvSpPr>
        <p:spPr/>
        <p:txBody>
          <a:bodyPr/>
          <a:lstStyle/>
          <a:p>
            <a:fld id="{386CE63F-9E7F-4C04-9D0D-FCA25A8E9E86}" type="datetime8">
              <a:rPr lang="en-US" smtClean="0"/>
              <a:t>2/11/2024 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7</a:t>
            </a:fld>
            <a:endParaRPr lang="en-US"/>
          </a:p>
        </p:txBody>
      </p:sp>
    </p:spTree>
    <p:extLst>
      <p:ext uri="{BB962C8B-B14F-4D97-AF65-F5344CB8AC3E}">
        <p14:creationId xmlns:p14="http://schemas.microsoft.com/office/powerpoint/2010/main" val="386309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0000"/>
              </a:lnSpc>
              <a:spcBef>
                <a:spcPts val="800"/>
              </a:spcBef>
              <a:spcAft>
                <a:spcPct val="0"/>
              </a:spcAft>
            </a:pPr>
            <a:r>
              <a:rPr lang="es-ES" sz="850" b="0" i="0" strike="noStrike" cap="none" spc="0" baseline="0">
                <a:solidFill>
                  <a:srgbClr val="000000"/>
                </a:solidFill>
                <a:effectLst/>
                <a:latin typeface="Segoe UI"/>
                <a:ea typeface="Segoe UI"/>
                <a:cs typeface="Segoe UI"/>
              </a:rPr>
              <a:t>El primer paso para entrenar un modelo de transformador es descomponer el texto de entrenamiento en </a:t>
            </a:r>
            <a:r>
              <a:rPr lang="es-ES" sz="850" b="0" i="1" strike="noStrike" cap="none" spc="0" baseline="0">
                <a:solidFill>
                  <a:srgbClr val="000000"/>
                </a:solidFill>
                <a:effectLst/>
                <a:latin typeface="Segoe UI"/>
                <a:ea typeface="Segoe UI"/>
                <a:cs typeface="Segoe UI"/>
              </a:rPr>
              <a:t>tokens</a:t>
            </a:r>
            <a:r>
              <a:rPr lang="es-ES" sz="850" b="0" i="0" strike="noStrike" cap="none" spc="0" baseline="0">
                <a:solidFill>
                  <a:srgbClr val="000000"/>
                </a:solidFill>
                <a:effectLst/>
                <a:latin typeface="Segoe UI"/>
                <a:ea typeface="Segoe UI"/>
                <a:cs typeface="Segoe UI"/>
              </a:rPr>
              <a:t>, es decir, identificar cada valor de texto único.</a:t>
            </a:r>
          </a:p>
          <a:p>
            <a:pPr>
              <a:lnSpc>
                <a:spcPct val="100000"/>
              </a:lnSpc>
              <a:spcBef>
                <a:spcPts val="600"/>
              </a:spcBef>
              <a:spcAft>
                <a:spcPct val="0"/>
              </a:spcAft>
            </a:pPr>
            <a:r>
              <a:rPr lang="es-ES" sz="850" b="0" i="0" strike="noStrike" cap="none" spc="0" baseline="0">
                <a:solidFill>
                  <a:srgbClr val="000000"/>
                </a:solidFill>
                <a:effectLst/>
                <a:latin typeface="Segoe UI"/>
                <a:ea typeface="Segoe UI"/>
                <a:cs typeface="Segoe UI"/>
              </a:rPr>
              <a:t>Para simplificar, se puede considerar que cada palabra del texto de entrenamiento es un token. </a:t>
            </a:r>
            <a:r>
              <a:rPr lang="es-ES" sz="850" b="0" i="0" strike="noStrike" cap="none" spc="0" baseline="0">
                <a:solidFill>
                  <a:srgbClr val="1F497D"/>
                </a:solidFill>
                <a:effectLst/>
                <a:latin typeface="Segoe UI"/>
                <a:ea typeface="Segoe UI"/>
                <a:cs typeface="Segoe UI"/>
              </a:rPr>
              <a:t>Aunque en realidad se pueden generar tokens para palabras parciales, o combinaciones de palabras y signos de puntuación.</a:t>
            </a:r>
            <a:endParaRPr lang="en-US" sz="850">
              <a:latin typeface="Segoe UI"/>
              <a:ea typeface="宋体"/>
              <a:cs typeface="Segoe UI" charset="0"/>
            </a:endParaRPr>
          </a:p>
          <a:p>
            <a:endParaRPr lang="en-US" altLang="zh-CN" sz="880">
              <a:solidFill>
                <a:schemeClr val="tx2"/>
              </a:solidFill>
            </a:endParaRPr>
          </a:p>
          <a:p>
            <a:endParaRPr lang="en-US" altLang="zh-CN" sz="880">
              <a:solidFill>
                <a:schemeClr val="tx2"/>
              </a:solidFill>
            </a:endParaRPr>
          </a:p>
          <a:p>
            <a:r>
              <a:rPr lang="es-ES" sz="880" b="0" i="0" strike="noStrike" cap="none" spc="0" baseline="0">
                <a:solidFill>
                  <a:srgbClr val="000000"/>
                </a:solidFill>
                <a:effectLst/>
                <a:latin typeface="Segoe UI"/>
                <a:ea typeface="Segoe UI"/>
                <a:cs typeface="Segoe UI"/>
              </a:rPr>
              <a:t>A medida que continúa entrenando el modelo, cada nuevo token del texto de entrenamiento se agrega al vocabulario con los identificadores de token adecuados:</a:t>
            </a:r>
          </a:p>
          <a:p>
            <a:pPr marL="171450" indent="-171450">
              <a:buFont typeface="Arial" pitchFamily="34" charset="0"/>
              <a:buChar char="•"/>
            </a:pPr>
            <a:r>
              <a:rPr lang="es-ES" sz="880" b="0" i="0" strike="noStrike" cap="none" spc="0" baseline="0">
                <a:solidFill>
                  <a:srgbClr val="000000"/>
                </a:solidFill>
                <a:effectLst/>
                <a:latin typeface="Segoe UI"/>
                <a:ea typeface="Segoe UI"/>
                <a:cs typeface="Segoe UI"/>
              </a:rPr>
              <a:t>"I" es 1</a:t>
            </a:r>
          </a:p>
          <a:p>
            <a:pPr marL="171450" indent="-171450">
              <a:buFont typeface="Arial" pitchFamily="34" charset="0"/>
              <a:buChar char="•"/>
            </a:pPr>
            <a:r>
              <a:rPr lang="es-ES" sz="880" b="0" i="0" strike="noStrike" cap="none" spc="0" baseline="0">
                <a:solidFill>
                  <a:srgbClr val="000000"/>
                </a:solidFill>
                <a:effectLst/>
                <a:latin typeface="Segoe UI"/>
                <a:ea typeface="Segoe UI"/>
                <a:cs typeface="Segoe UI"/>
              </a:rPr>
              <a:t>"heard" es 2</a:t>
            </a:r>
          </a:p>
          <a:p>
            <a:pPr marL="171450" indent="-171450">
              <a:buFont typeface="Arial" pitchFamily="34" charset="0"/>
              <a:buChar char="•"/>
            </a:pPr>
            <a:r>
              <a:rPr lang="es-ES" sz="880" b="0" i="0" strike="noStrike" cap="none" spc="0" baseline="0">
                <a:solidFill>
                  <a:srgbClr val="000000"/>
                </a:solidFill>
                <a:effectLst/>
                <a:latin typeface="Segoe UI"/>
                <a:ea typeface="Segoe UI"/>
                <a:cs typeface="Segoe UI"/>
              </a:rPr>
              <a:t>“a” es 3</a:t>
            </a:r>
          </a:p>
          <a:p>
            <a:pPr marL="171450" indent="-171450">
              <a:buFont typeface="Arial" pitchFamily="34" charset="0"/>
              <a:buChar char="•"/>
            </a:pPr>
            <a:r>
              <a:rPr lang="es-ES" sz="880" b="0" i="0" strike="noStrike" cap="none" spc="0" baseline="0">
                <a:solidFill>
                  <a:srgbClr val="000000"/>
                </a:solidFill>
                <a:effectLst/>
                <a:latin typeface="Segoe UI"/>
                <a:ea typeface="Segoe UI"/>
                <a:cs typeface="Segoe UI"/>
              </a:rPr>
              <a:t>“dog” es 4</a:t>
            </a:r>
            <a:endParaRPr lang="en-US" altLang="zh-CN" sz="880" b="0" i="1" kern="1200">
              <a:solidFill>
                <a:schemeClr val="tx1"/>
              </a:solidFill>
              <a:effectLst/>
              <a:latin typeface="Segoe UI" panose="020B0502040204020203" pitchFamily="34" charset="0"/>
              <a:ea typeface="+mn-ea"/>
              <a:cs typeface="+mn-cs"/>
            </a:endParaRPr>
          </a:p>
          <a:p>
            <a:endParaRPr lang="en-US" altLang="zh-CN" sz="880" b="0" i="0" kern="1200">
              <a:solidFill>
                <a:schemeClr val="tx1"/>
              </a:solidFill>
              <a:effectLst/>
              <a:latin typeface="Segoe UI" panose="020B0502040204020203" pitchFamily="34" charset="0"/>
              <a:ea typeface="+mn-ea"/>
              <a:cs typeface="+mn-cs"/>
            </a:endParaRPr>
          </a:p>
          <a:p>
            <a:r>
              <a:rPr lang="es-ES" sz="880" b="0" i="0" strike="noStrike" cap="none" spc="0" baseline="0">
                <a:solidFill>
                  <a:srgbClr val="000000"/>
                </a:solidFill>
                <a:effectLst/>
                <a:latin typeface="Segoe UI"/>
                <a:ea typeface="Segoe UI"/>
                <a:cs typeface="Segoe UI"/>
              </a:rPr>
              <a:t>Con un conjunto de texto de entrenamiento lo suficientemente grande, se podría compilar un vocabulario de muchos miles de tokens.</a:t>
            </a:r>
          </a:p>
          <a:p>
            <a:endParaRPr lang="zh-CN" altLang="en-US" sz="880"/>
          </a:p>
        </p:txBody>
      </p:sp>
      <p:sp>
        <p:nvSpPr>
          <p:cNvPr id="4" name="页眉占位符 3"/>
          <p:cNvSpPr>
            <a:spLocks noGrp="1"/>
          </p:cNvSpPr>
          <p:nvPr>
            <p:ph type="hdr" sz="quarter" idx="6"/>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日期占位符 5"/>
          <p:cNvSpPr>
            <a:spLocks noGrp="1"/>
          </p:cNvSpPr>
          <p:nvPr>
            <p:ph type="dt" idx="10"/>
          </p:nvPr>
        </p:nvSpPr>
        <p:spPr/>
        <p:txBody>
          <a:bodyPr/>
          <a:lstStyle/>
          <a:p>
            <a:fld id="{386CE63F-9E7F-4C04-9D0D-FCA25A8E9E86}" type="datetime8">
              <a:rPr lang="en-US" smtClean="0"/>
              <a:t>2/11/2024 2:00 PM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t>8</a:t>
            </a:fld>
            <a:endParaRPr lang="en-US"/>
          </a:p>
        </p:txBody>
      </p:sp>
    </p:spTree>
    <p:extLst>
      <p:ext uri="{BB962C8B-B14F-4D97-AF65-F5344CB8AC3E}">
        <p14:creationId xmlns:p14="http://schemas.microsoft.com/office/powerpoint/2010/main" val="4110644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sz="882" b="0" i="0" strike="noStrike" cap="none" spc="0" baseline="0">
                <a:solidFill>
                  <a:srgbClr val="000000"/>
                </a:solidFill>
                <a:effectLst/>
                <a:latin typeface="Segoe UI"/>
                <a:ea typeface="Segoe UI"/>
                <a:cs typeface="Segoe UI"/>
              </a:rPr>
              <a:t>Aunque puede ser conveniente representar los tokens como identificadores simples (básicamente se crea un índice para todas las palabras del vocabulario), no nos dicen nada sobre el significado de las palabras o las relaciones entre ellas.Para crear un vocabulario que encapsule las relaciones semánticas entre los tokens, definimos para ellos vectores contextuales, conocidos como </a:t>
            </a:r>
            <a:r>
              <a:rPr lang="es-ES" sz="882" b="0" i="1" strike="noStrike" cap="none" spc="0" baseline="0">
                <a:solidFill>
                  <a:srgbClr val="000000"/>
                </a:solidFill>
                <a:effectLst/>
                <a:latin typeface="Segoe UI"/>
                <a:ea typeface="Segoe UI"/>
                <a:cs typeface="Segoe UI"/>
              </a:rPr>
              <a:t>inserciones</a:t>
            </a:r>
            <a:r>
              <a:rPr lang="es-ES" sz="882" b="0" i="0" strike="noStrike" cap="none" spc="0" baseline="0">
                <a:solidFill>
                  <a:srgbClr val="000000"/>
                </a:solidFill>
                <a:effectLst/>
                <a:latin typeface="Segoe UI"/>
                <a:ea typeface="Segoe UI"/>
                <a:cs typeface="Segoe UI"/>
              </a:rPr>
              <a:t>.Los vectores son representaciones numéricas de información con varios valores, por ejemplo [10, 3, 1] en las que cada elemento numérico representa un atributo determinado de la información.En los tokens de lenguaje, cada elemento del vector de un token representa algún atributo semántico de este.Las categorías específicas de los elementos de los vectores de un modelo de lenguaje se determinan durante el entrenamiento en función de cómo se usan las palabras normalmente juntas o en contextos similares.</a:t>
            </a:r>
          </a:p>
          <a:p>
            <a:endParaRPr lang="en-US" altLang="zh-CN" sz="882" b="0" i="0" kern="1200">
              <a:solidFill>
                <a:schemeClr val="tx1"/>
              </a:solidFill>
              <a:effectLst/>
              <a:latin typeface="Segoe UI" panose="020B0502040204020203" pitchFamily="34" charset="0"/>
              <a:ea typeface="+mn-ea"/>
              <a:cs typeface="+mn-cs"/>
            </a:endParaRPr>
          </a:p>
          <a:p>
            <a:r>
              <a:rPr lang="es-ES" sz="882" b="0" i="0" strike="noStrike" cap="none" spc="0" baseline="0">
                <a:solidFill>
                  <a:srgbClr val="000000"/>
                </a:solidFill>
                <a:effectLst/>
                <a:latin typeface="Segoe UI"/>
                <a:ea typeface="Segoe UI"/>
                <a:cs typeface="Segoe UI"/>
              </a:rPr>
              <a:t>Puede ser útil pensar en los elementos de un vector de inserción de tokens como </a:t>
            </a:r>
            <a:r>
              <a:rPr lang="es-ES" sz="882" b="0" i="1" strike="noStrike" cap="none" spc="0" baseline="0">
                <a:solidFill>
                  <a:srgbClr val="000000"/>
                </a:solidFill>
                <a:effectLst/>
                <a:latin typeface="Segoe UI"/>
                <a:ea typeface="Segoe UI"/>
                <a:cs typeface="Segoe UI"/>
              </a:rPr>
              <a:t>coordenadas</a:t>
            </a:r>
            <a:r>
              <a:rPr lang="es-ES" sz="882" b="0" i="0" strike="noStrike" cap="none" spc="0" baseline="0">
                <a:solidFill>
                  <a:srgbClr val="000000"/>
                </a:solidFill>
                <a:effectLst/>
                <a:latin typeface="Segoe UI"/>
                <a:ea typeface="Segoe UI"/>
                <a:cs typeface="Segoe UI"/>
              </a:rPr>
              <a:t> en el espacio multidimensional, de modo que cada token ocupe una "ubicación" específica.Cuanto más cerca estén unos tokens de otros en una dimensión determinada, más relacionados semánticamente estarán.En otras palabras, las palabras relacionadas se agrupan más cerca.</a:t>
            </a:r>
          </a:p>
          <a:p>
            <a:endParaRPr lang="en-US" altLang="zh-CN" sz="882" b="0" i="0" kern="1200">
              <a:solidFill>
                <a:schemeClr val="tx1"/>
              </a:solidFill>
              <a:effectLst/>
              <a:latin typeface="Segoe UI" panose="020B0502040204020203" pitchFamily="34" charset="0"/>
              <a:ea typeface="+mn-ea"/>
              <a:cs typeface="+mn-cs"/>
            </a:endParaRPr>
          </a:p>
          <a:p>
            <a:r>
              <a:rPr lang="es-ES" sz="850" b="0" i="0" strike="noStrike" cap="none" spc="0" baseline="0">
                <a:solidFill>
                  <a:srgbClr val="000000"/>
                </a:solidFill>
                <a:effectLst/>
                <a:latin typeface="Segoe UI"/>
                <a:ea typeface="Segoe UI"/>
                <a:cs typeface="Segoe UI"/>
              </a:rPr>
              <a:t>Las ubicaciones de los tokens en el espacio de inserciones incluyen cierta información sobre cómo de estrecha es la relación de los tokens entre sí.</a:t>
            </a:r>
            <a:endParaRPr lang="en-US" altLang="zh-CN" sz="850">
              <a:latin typeface="Segoe UI"/>
              <a:ea typeface="宋体"/>
              <a:cs typeface="Segoe UI" charset="0"/>
            </a:endParaRPr>
          </a:p>
          <a:p>
            <a:r>
              <a:rPr lang="es-ES" sz="850" b="0" i="0" strike="noStrike" cap="none" spc="0" baseline="0">
                <a:solidFill>
                  <a:srgbClr val="000000"/>
                </a:solidFill>
                <a:effectLst/>
                <a:latin typeface="Segoe UI"/>
                <a:ea typeface="Segoe UI"/>
                <a:cs typeface="Segoe UI"/>
              </a:rPr>
              <a:t>En el ejemplo anterior, examinamos una oración.Ahora imagine que la frase forma parte de un libro completo de texto.Hemos tokenizado todo el texto, y ahora asignamos la relación entre tokens en función de los tokens junto a los que aparecen con frecuencia.</a:t>
            </a:r>
          </a:p>
          <a:p>
            <a:endParaRPr lang="en-US" altLang="zh-CN" sz="850">
              <a:latin typeface="Segoe UI"/>
              <a:ea typeface="宋体"/>
              <a:cs typeface="Segoe UI" charset="0"/>
            </a:endParaRPr>
          </a:p>
          <a:p>
            <a:r>
              <a:rPr lang="es-ES" sz="850" b="0" i="0" strike="noStrike" cap="none" spc="0" baseline="0">
                <a:solidFill>
                  <a:srgbClr val="000000"/>
                </a:solidFill>
                <a:effectLst/>
                <a:latin typeface="Segoe UI"/>
                <a:ea typeface="Segoe UI"/>
                <a:cs typeface="Segoe UI"/>
              </a:rPr>
              <a:t>Por ejemplo, el token de "dog" está cerca de "cat" y también de "bark".Los tokens de "cat" y "bark" están cerca de "meow".El token de "skateboard" está más lejos de los demás tokens.</a:t>
            </a:r>
            <a:endParaRPr lang="en-US"/>
          </a:p>
          <a:p>
            <a:endParaRPr lang="en-US" altLang="zh-CN" sz="882" b="1" i="0" kern="1200">
              <a:solidFill>
                <a:schemeClr val="tx1"/>
              </a:solidFill>
              <a:effectLst/>
              <a:latin typeface="Segoe UI" panose="020B0502040204020203" pitchFamily="34" charset="0"/>
              <a:ea typeface="+mn-ea"/>
              <a:cs typeface="+mn-cs"/>
            </a:endParaRPr>
          </a:p>
          <a:p>
            <a:r>
              <a:rPr lang="es-ES" sz="882" b="1" i="0" strike="noStrike" cap="none" spc="0" baseline="0">
                <a:solidFill>
                  <a:srgbClr val="000000"/>
                </a:solidFill>
                <a:effectLst/>
                <a:latin typeface="Segoe UI"/>
                <a:ea typeface="Segoe UI"/>
                <a:cs typeface="Segoe UI"/>
              </a:rPr>
              <a:t>Nota:</a:t>
            </a:r>
          </a:p>
          <a:p>
            <a:r>
              <a:rPr lang="es-ES" sz="882" b="0" i="0" strike="noStrike" cap="none" spc="0" baseline="0">
                <a:solidFill>
                  <a:srgbClr val="000000"/>
                </a:solidFill>
                <a:effectLst/>
                <a:latin typeface="Segoe UI"/>
                <a:ea typeface="Segoe UI"/>
                <a:cs typeface="Segoe UI"/>
              </a:rPr>
              <a:t>En el ejemplo anterior se muestra un modelo de ejemplo sencillo en el que cada inserción tiene solo tres dimensiones.Los modelos de lenguaje real tienen muchas más dimensiones.</a:t>
            </a:r>
          </a:p>
          <a:p>
            <a:r>
              <a:rPr lang="es-ES" sz="882" b="0" i="0" strike="noStrike" cap="none" spc="0" baseline="0">
                <a:solidFill>
                  <a:srgbClr val="000000"/>
                </a:solidFill>
                <a:effectLst/>
                <a:latin typeface="Segoe UI"/>
                <a:ea typeface="Segoe UI"/>
                <a:cs typeface="Segoe UI"/>
              </a:rPr>
              <a:t>Hay varias maneras de calcular las inserciones adecuadas para un conjunto determinado de tokens, incluidos algoritmos de modelado de lenguaje como </a:t>
            </a:r>
            <a:r>
              <a:rPr lang="es-ES" sz="882" b="0" i="1" strike="noStrike" cap="none" spc="0" baseline="0">
                <a:solidFill>
                  <a:srgbClr val="000000"/>
                </a:solidFill>
                <a:effectLst/>
                <a:latin typeface="Segoe UI"/>
                <a:ea typeface="Segoe UI"/>
                <a:cs typeface="Segoe UI"/>
              </a:rPr>
              <a:t>Word2Vec</a:t>
            </a:r>
            <a:r>
              <a:rPr lang="es-ES" sz="882" b="0" i="0" strike="noStrike" cap="none" spc="0" baseline="0">
                <a:solidFill>
                  <a:srgbClr val="000000"/>
                </a:solidFill>
                <a:effectLst/>
                <a:latin typeface="Segoe UI"/>
                <a:ea typeface="Segoe UI"/>
                <a:cs typeface="Segoe UI"/>
              </a:rPr>
              <a:t> o el bloque </a:t>
            </a:r>
            <a:r>
              <a:rPr lang="es-ES" sz="882" b="0" i="1" strike="noStrike" cap="none" spc="0" baseline="0">
                <a:solidFill>
                  <a:srgbClr val="000000"/>
                </a:solidFill>
                <a:effectLst/>
                <a:latin typeface="Segoe UI"/>
                <a:ea typeface="Segoe UI"/>
                <a:cs typeface="Segoe UI"/>
              </a:rPr>
              <a:t>codificador</a:t>
            </a:r>
            <a:r>
              <a:rPr lang="es-ES" sz="882" b="0" i="0" strike="noStrike" cap="none" spc="0" baseline="0">
                <a:solidFill>
                  <a:srgbClr val="000000"/>
                </a:solidFill>
                <a:effectLst/>
                <a:latin typeface="Segoe UI"/>
                <a:ea typeface="Segoe UI"/>
                <a:cs typeface="Segoe UI"/>
              </a:rPr>
              <a:t> en un modelo de transformador.</a:t>
            </a:r>
          </a:p>
          <a:p>
            <a:endParaRPr lang="zh-CN" altLang="en-US"/>
          </a:p>
        </p:txBody>
      </p:sp>
      <p:sp>
        <p:nvSpPr>
          <p:cNvPr id="4" name="页眉占位符 3"/>
          <p:cNvSpPr>
            <a:spLocks noGrp="1"/>
          </p:cNvSpPr>
          <p:nvPr>
            <p:ph type="hdr" sz="quarter" idx="6"/>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日期占位符 5"/>
          <p:cNvSpPr>
            <a:spLocks noGrp="1"/>
          </p:cNvSpPr>
          <p:nvPr>
            <p:ph type="dt" idx="10"/>
          </p:nvPr>
        </p:nvSpPr>
        <p:spPr/>
        <p:txBody>
          <a:bodyPr/>
          <a:lstStyle/>
          <a:p>
            <a:fld id="{386CE63F-9E7F-4C04-9D0D-FCA25A8E9E86}" type="datetime8">
              <a:rPr lang="en-US" smtClean="0"/>
              <a:t>2/11/2024 2:00 PM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t>9</a:t>
            </a:fld>
            <a:endParaRPr lang="en-US"/>
          </a:p>
        </p:txBody>
      </p:sp>
    </p:spTree>
    <p:extLst>
      <p:ext uri="{BB962C8B-B14F-4D97-AF65-F5344CB8AC3E}">
        <p14:creationId xmlns:p14="http://schemas.microsoft.com/office/powerpoint/2010/main" val="22778100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Picture Placeholder 3">
            <a:extLst>
              <a:ext uri="{FF2B5EF4-FFF2-40B4-BE49-F238E27FC236}">
                <a16:creationId xmlns:a16="http://schemas.microsoft.com/office/drawing/2014/main" id="{373E1CE9-82A3-4B38-E93E-8A1B209E8884}"/>
              </a:ext>
            </a:extLst>
          </p:cNvPr>
          <p:cNvSpPr>
            <a:spLocks noGrp="1"/>
          </p:cNvSpPr>
          <p:nvPr>
            <p:ph type="pic" sz="quarter" idx="10"/>
          </p:nvPr>
        </p:nvSpPr>
        <p:spPr>
          <a:xfrm>
            <a:off x="5299075" y="0"/>
            <a:ext cx="6892925" cy="6858000"/>
          </a:xfrm>
          <a:solidFill>
            <a:schemeClr val="bg2"/>
          </a:solidFill>
        </p:spPr>
        <p:txBody>
          <a:bodyPr tIns="2743200"/>
          <a:lstStyle>
            <a:lvl1pPr marL="0" indent="0" algn="ctr">
              <a:buNone/>
              <a:defRPr b="0">
                <a:solidFill>
                  <a:schemeClr val="tx1"/>
                </a:solidFill>
              </a:defRPr>
            </a:lvl1p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itchFamily="34" charset="0"/>
              <a:buNone/>
              <a:defRPr>
                <a:solidFill>
                  <a:schemeClr val="tx1"/>
                </a:solidFill>
                <a:latin typeface="+mj-lt"/>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itchFamily="34" charset="0"/>
              <a:buNone/>
              <a:defRPr>
                <a:solidFill>
                  <a:schemeClr val="tx1"/>
                </a:solidFill>
                <a:latin typeface="+mj-lt"/>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2008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756434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itchFamily="34" charset="0"/>
              <a:buNone/>
              <a:defRPr>
                <a:solidFill>
                  <a:schemeClr val="tx1"/>
                </a:solidFill>
              </a:defRPr>
            </a:lvl1pPr>
            <a:lvl2pPr marL="137160" indent="0">
              <a:buFont typeface="Arial" pitchFamily="34" charset="0"/>
              <a:buNone/>
              <a:defRPr>
                <a:solidFill>
                  <a:schemeClr val="tx1"/>
                </a:solidFill>
              </a:defRPr>
            </a:lvl2pPr>
            <a:lvl3pPr marL="265176" indent="0">
              <a:buFont typeface="Arial"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itchFamily="34" charset="0"/>
              <a:buNone/>
              <a:defRPr>
                <a:solidFill>
                  <a:schemeClr val="tx1"/>
                </a:solidFill>
              </a:defRPr>
            </a:lvl1pPr>
            <a:lvl2pPr marL="137160" indent="0">
              <a:buFont typeface="Arial" pitchFamily="34" charset="0"/>
              <a:buNone/>
              <a:defRPr>
                <a:solidFill>
                  <a:schemeClr val="tx1"/>
                </a:solidFill>
              </a:defRPr>
            </a:lvl2pPr>
            <a:lvl3pPr marL="265176" indent="0">
              <a:buFont typeface="Arial"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itchFamily="34" charset="0"/>
              <a:buNone/>
              <a:defRPr>
                <a:solidFill>
                  <a:schemeClr val="tx1"/>
                </a:solidFill>
              </a:defRPr>
            </a:lvl1pPr>
            <a:lvl2pPr marL="137160" indent="0">
              <a:buFont typeface="Arial" pitchFamily="34" charset="0"/>
              <a:buNone/>
              <a:defRPr>
                <a:solidFill>
                  <a:schemeClr val="tx1"/>
                </a:solidFill>
              </a:defRPr>
            </a:lvl2pPr>
            <a:lvl3pPr marL="265176" indent="0">
              <a:buFont typeface="Arial"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2823748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itchFamily="34" charset="0"/>
              <a:buNone/>
              <a:defRPr>
                <a:solidFill>
                  <a:schemeClr val="tx1"/>
                </a:solidFill>
              </a:defRPr>
            </a:lvl1pPr>
            <a:lvl2pPr marL="137160" indent="0">
              <a:buFont typeface="Arial" pitchFamily="34" charset="0"/>
              <a:buNone/>
              <a:defRPr>
                <a:solidFill>
                  <a:schemeClr val="tx1"/>
                </a:solidFill>
              </a:defRPr>
            </a:lvl2pPr>
            <a:lvl3pPr marL="265176" indent="0">
              <a:buFont typeface="Arial"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itchFamily="34" charset="0"/>
              <a:buNone/>
              <a:defRPr>
                <a:solidFill>
                  <a:schemeClr val="tx1"/>
                </a:solidFill>
              </a:defRPr>
            </a:lvl1pPr>
            <a:lvl2pPr marL="137160" indent="0">
              <a:buFont typeface="Arial" pitchFamily="34" charset="0"/>
              <a:buNone/>
              <a:defRPr>
                <a:solidFill>
                  <a:schemeClr val="tx1"/>
                </a:solidFill>
              </a:defRPr>
            </a:lvl2pPr>
            <a:lvl3pPr marL="265176" indent="0">
              <a:buFont typeface="Arial"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itchFamily="34" charset="0"/>
              <a:buNone/>
              <a:defRPr>
                <a:solidFill>
                  <a:schemeClr val="tx1"/>
                </a:solidFill>
              </a:defRPr>
            </a:lvl1pPr>
            <a:lvl2pPr marL="137160" indent="0">
              <a:buFont typeface="Arial" pitchFamily="34" charset="0"/>
              <a:buNone/>
              <a:defRPr>
                <a:solidFill>
                  <a:schemeClr val="tx1"/>
                </a:solidFill>
              </a:defRPr>
            </a:lvl2pPr>
            <a:lvl3pPr marL="265176" indent="0">
              <a:buFont typeface="Arial"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Tree>
    <p:extLst>
      <p:ext uri="{BB962C8B-B14F-4D97-AF65-F5344CB8AC3E}">
        <p14:creationId xmlns:p14="http://schemas.microsoft.com/office/powerpoint/2010/main" val="1614506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65176" indent="-128016">
              <a:spcAft>
                <a:spcPct val="0"/>
              </a:spcAft>
              <a:buFont typeface="Arial" pitchFamily="34" charset="0"/>
              <a:buChar char="•"/>
              <a:defRPr>
                <a:solidFill>
                  <a:schemeClr val="tx1"/>
                </a:solidFill>
              </a:defRPr>
            </a:lvl2pPr>
            <a:lvl3pPr marL="384048" indent="-118872">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4174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74320" indent="-137160">
              <a:spcAft>
                <a:spcPct val="0"/>
              </a:spcAft>
              <a:buFont typeface="Arial" pitchFamily="34" charset="0"/>
              <a:buChar char="•"/>
              <a:defRPr>
                <a:solidFill>
                  <a:schemeClr val="tx1"/>
                </a:solidFill>
              </a:defRPr>
            </a:lvl2pPr>
            <a:lvl3pPr marL="411480" indent="-137160">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74320" indent="-137160">
              <a:spcAft>
                <a:spcPct val="0"/>
              </a:spcAft>
              <a:buFont typeface="Arial" pitchFamily="34" charset="0"/>
              <a:buChar char="•"/>
              <a:defRPr>
                <a:solidFill>
                  <a:schemeClr val="tx1"/>
                </a:solidFill>
              </a:defRPr>
            </a:lvl2pPr>
            <a:lvl3pPr marL="411480" indent="-137160">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308116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74320" indent="-137160">
              <a:spcAft>
                <a:spcPct val="0"/>
              </a:spcAft>
              <a:buFont typeface="Arial" pitchFamily="34" charset="0"/>
              <a:buChar char="•"/>
              <a:defRPr>
                <a:solidFill>
                  <a:schemeClr val="tx1"/>
                </a:solidFill>
              </a:defRPr>
            </a:lvl2pPr>
            <a:lvl3pPr marL="411480" indent="-137160">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74320" indent="-137160">
              <a:spcAft>
                <a:spcPct val="0"/>
              </a:spcAft>
              <a:buFont typeface="Arial" pitchFamily="34" charset="0"/>
              <a:buChar char="•"/>
              <a:defRPr>
                <a:solidFill>
                  <a:schemeClr val="tx1"/>
                </a:solidFill>
              </a:defRPr>
            </a:lvl2pPr>
            <a:lvl3pPr marL="411480" indent="-137160">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717422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itchFamily="34" charset="0"/>
              <a:buNone/>
              <a:defRPr sz="1000">
                <a:solidFill>
                  <a:schemeClr val="tx1"/>
                </a:solidFill>
              </a:defRPr>
            </a:lvl1pPr>
            <a:lvl2pPr marL="137160" indent="0">
              <a:buFont typeface="Arial" pitchFamily="34" charset="0"/>
              <a:buNone/>
              <a:defRPr>
                <a:solidFill>
                  <a:schemeClr val="tx1"/>
                </a:solidFill>
              </a:defRPr>
            </a:lvl2pPr>
            <a:lvl3pPr marL="411480" indent="-137160">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itchFamily="34" charset="0"/>
              <a:buNone/>
              <a:defRPr sz="1000">
                <a:solidFill>
                  <a:schemeClr val="tx1"/>
                </a:solidFill>
              </a:defRPr>
            </a:lvl1pPr>
            <a:lvl2pPr marL="137160" indent="0">
              <a:buFont typeface="Arial" pitchFamily="34" charset="0"/>
              <a:buNone/>
              <a:defRPr>
                <a:solidFill>
                  <a:schemeClr val="tx1"/>
                </a:solidFill>
              </a:defRPr>
            </a:lvl2pPr>
            <a:lvl3pPr marL="411480" indent="-137160">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413299449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itchFamily="34" charset="0"/>
              <a:buNone/>
              <a:defRPr sz="1000">
                <a:solidFill>
                  <a:schemeClr val="tx1"/>
                </a:solidFill>
              </a:defRPr>
            </a:lvl1pPr>
            <a:lvl2pPr marL="137160" indent="0">
              <a:buFont typeface="Arial" pitchFamily="34" charset="0"/>
              <a:buNone/>
              <a:defRPr>
                <a:solidFill>
                  <a:schemeClr val="tx1"/>
                </a:solidFill>
              </a:defRPr>
            </a:lvl2pPr>
            <a:lvl3pPr marL="411480" indent="-137160">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itchFamily="34" charset="0"/>
              <a:buNone/>
              <a:defRPr sz="1000">
                <a:solidFill>
                  <a:schemeClr val="tx1"/>
                </a:solidFill>
              </a:defRPr>
            </a:lvl1pPr>
            <a:lvl2pPr marL="137160" indent="0">
              <a:buFont typeface="Arial" pitchFamily="34" charset="0"/>
              <a:buNone/>
              <a:defRPr>
                <a:solidFill>
                  <a:schemeClr val="tx1"/>
                </a:solidFill>
              </a:defRPr>
            </a:lvl2pPr>
            <a:lvl3pPr marL="411480" indent="-137160">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5632321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65176" indent="-128016">
              <a:spcAft>
                <a:spcPct val="0"/>
              </a:spcAft>
              <a:buFont typeface="Arial" pitchFamily="34" charset="0"/>
              <a:buChar char="•"/>
              <a:defRPr>
                <a:solidFill>
                  <a:schemeClr val="tx1"/>
                </a:solidFill>
              </a:defRPr>
            </a:lvl2pPr>
            <a:lvl3pPr marL="384048" indent="-118872">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347050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210982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89995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itchFamily="34" charset="0"/>
              <a:buNone/>
              <a:defRPr sz="1400">
                <a:solidFill>
                  <a:schemeClr val="tx1"/>
                </a:solidFill>
              </a:defRPr>
            </a:lvl1pPr>
            <a:lvl2pPr marL="137160" indent="0">
              <a:buFont typeface="Arial" pitchFamily="34" charset="0"/>
              <a:buNone/>
              <a:defRPr>
                <a:solidFill>
                  <a:schemeClr val="tx1"/>
                </a:solidFill>
              </a:defRPr>
            </a:lvl2pPr>
            <a:lvl3pPr marL="411480" indent="-137160">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itchFamily="34" charset="0"/>
              <a:buNone/>
              <a:defRPr sz="1400">
                <a:solidFill>
                  <a:schemeClr val="tx1"/>
                </a:solidFill>
              </a:defRPr>
            </a:lvl1pPr>
            <a:lvl2pPr marL="137160" indent="0">
              <a:buFont typeface="Arial" pitchFamily="34" charset="0"/>
              <a:buNone/>
              <a:defRPr>
                <a:solidFill>
                  <a:schemeClr val="tx1"/>
                </a:solidFill>
              </a:defRPr>
            </a:lvl2pPr>
            <a:lvl3pPr marL="411480" indent="-137160">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999291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4719557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40925840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tretch>
              <a:fillRect/>
            </a:stretch>
          </p:blipFill>
          <p:spPr>
            <a:xfrm>
              <a:off x="5749602" y="2325202"/>
              <a:ext cx="692796" cy="692796"/>
            </a:xfrm>
            <a:prstGeom prst="rect">
              <a:avLst/>
            </a:prstGeom>
            <a:noFill/>
          </p:spPr>
        </p:pic>
      </p:grpSp>
      <p:sp>
        <p:nvSpPr>
          <p:cNvPr id="5" name="Rectangle 4">
            <a:extLst>
              <a:ext uri="{FF2B5EF4-FFF2-40B4-BE49-F238E27FC236}">
                <a16:creationId xmlns:a16="http://schemas.microsoft.com/office/drawing/2014/main" id="{BD9447C8-1E9E-8255-CCF0-B59261549A4A}"/>
              </a:ext>
              <a:ext uri="{C183D7F6-B498-43B3-948B-1728B52AA6E4}">
                <adec:decorative xmlns:adec="http://schemas.microsoft.com/office/drawing/2017/decorative" val="1"/>
              </a:ext>
            </a:extLst>
          </p:cNvPr>
          <p:cNvSpPr/>
          <p:nvPr userDrawn="1"/>
        </p:nvSpPr>
        <p:spPr bwMode="auto">
          <a:xfrm>
            <a:off x="177638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80DBC1D4-FDC0-8FB6-568C-DF09F7182FA5}"/>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B8D2BEA8-33B3-ED47-7F96-DE6DDAF4160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15" name="Group 14">
            <a:extLst>
              <a:ext uri="{FF2B5EF4-FFF2-40B4-BE49-F238E27FC236}">
                <a16:creationId xmlns:a16="http://schemas.microsoft.com/office/drawing/2014/main" id="{935669BA-7C59-D54B-3BE4-F370E1D6A8C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50143BFF-7967-FBE3-0DAC-7499DEAC5ADB}"/>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065970B3-162D-B0A6-1E6C-68137ABF475D}"/>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56174870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881157"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88658465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881157"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45178614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81448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9" name="Group 8">
            <a:extLst>
              <a:ext uri="{FF2B5EF4-FFF2-40B4-BE49-F238E27FC236}">
                <a16:creationId xmlns:a16="http://schemas.microsoft.com/office/drawing/2014/main" id="{F260BCEF-BA8C-42B9-D1E6-EED60C93E5F0}"/>
              </a:ext>
            </a:extLst>
          </p:cNvPr>
          <p:cNvGrpSpPr/>
          <p:nvPr/>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330336177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81448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p:nvPr/>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62349184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41975462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148354182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1060037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p:nvSpPr>
        <p:spPr bwMode="auto">
          <a:xfrm>
            <a:off x="181448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itchFamily="34" charset="0"/>
              <a:buNone/>
              <a:defRPr sz="1000">
                <a:solidFill>
                  <a:schemeClr val="tx1"/>
                </a:solidFill>
              </a:defRPr>
            </a:lvl1pPr>
            <a:lvl2pPr marL="137160" indent="0">
              <a:buFont typeface="Arial" pitchFamily="34" charset="0"/>
              <a:buNone/>
              <a:defRPr>
                <a:solidFill>
                  <a:schemeClr val="tx1"/>
                </a:solidFill>
              </a:defRPr>
            </a:lvl2pPr>
            <a:lvl3pPr marL="411480" indent="-137160">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489389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p:nvPr/>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1313793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418905306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457924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198184273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120482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67513268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079C5FA9-9169-C9AB-23E2-67A6383A0D9C}"/>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082F0737-9A38-C75D-59A8-492FFEAFE3D4}"/>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9C7913A4-4182-5A10-9527-0FC6C54ED36F}"/>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F6B4F12D-C298-EBCA-B059-4A76EEC0A769}"/>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93612126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3435358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3" name="Graphic 2">
            <a:extLst>
              <a:ext uri="{FF2B5EF4-FFF2-40B4-BE49-F238E27FC236}">
                <a16:creationId xmlns:a16="http://schemas.microsoft.com/office/drawing/2014/main" id="{8CBE6F84-38E7-DBB0-B051-F5F17D0639F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0030157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9889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73174035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4175958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gradFill>
        </p:spPr>
        <p:txBody>
          <a:bodyPr vert="horz" wrap="square" lIns="585216" tIns="91440" rIns="585216" bIns="45720" rtlCol="0">
            <a:spAutoFit/>
          </a:bodyPr>
          <a:lstStyle>
            <a:lvl1pPr marL="0" indent="0">
              <a:buNone/>
              <a:defRPr kumimoji="0" lang="en-US" sz="3200" b="0" i="0" u="none" strike="noStrike" cap="none" normalizeH="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p:nvPr/>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ct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a:cs typeface="Segoe UI Semibold" charset="0"/>
              </a:defRPr>
            </a:lvl1pPr>
            <a:lvl2pPr marL="0" indent="0" algn="l" defTabSz="914132" rtl="0" eaLnBrk="1" latinLnBrk="0" hangingPunct="1">
              <a:lnSpc>
                <a:spcPct val="110000"/>
              </a:lnSpc>
              <a:spcBef>
                <a:spcPct val="0"/>
              </a:spcBef>
              <a:spcAft>
                <a:spcPts val="600"/>
              </a:spcAft>
              <a:buClrTx/>
              <a:buSzPct val="110000"/>
              <a:buFont typeface="Arial"/>
              <a:buNone/>
              <a:defRPr lang="en-US" sz="2000" b="0" i="0" kern="1200" smtClean="0">
                <a:solidFill>
                  <a:schemeClr val="tx1"/>
                </a:solidFill>
                <a:effectLst/>
                <a:latin typeface="Segoe UI"/>
                <a:ea typeface="Segoe UI"/>
                <a:cs typeface="Segoe UI" charset="0"/>
              </a:defRPr>
            </a:lvl2pPr>
            <a:lvl3pPr marL="288925" indent="-222250" algn="l" defTabSz="914132" rtl="0" eaLnBrk="1" latinLnBrk="0" hangingPunct="1">
              <a:lnSpc>
                <a:spcPct val="110000"/>
              </a:lnSpc>
              <a:spcBef>
                <a:spcPct val="0"/>
              </a:spcBef>
              <a:spcAft>
                <a:spcPts val="600"/>
              </a:spcAft>
              <a:buClrTx/>
              <a:buSzPct val="120000"/>
              <a:buFont typeface="Arial"/>
              <a:buChar char="•"/>
              <a:defRPr lang="en-US" sz="2000" b="0" i="0" kern="1200" smtClean="0">
                <a:solidFill>
                  <a:schemeClr val="tx1"/>
                </a:solidFill>
                <a:effectLst/>
                <a:latin typeface="Segoe UI"/>
                <a:ea typeface="Segoe UI"/>
                <a:cs typeface="Segoe UI" charset="0"/>
              </a:defRPr>
            </a:lvl3pPr>
            <a:lvl4pPr marL="631825" indent="-182880" algn="l" defTabSz="914132" rtl="0" eaLnBrk="1" latinLnBrk="0" hangingPunct="1">
              <a:lnSpc>
                <a:spcPct val="110000"/>
              </a:lnSpc>
              <a:spcBef>
                <a:spcPct val="0"/>
              </a:spcBef>
              <a:spcAft>
                <a:spcPts val="600"/>
              </a:spcAft>
              <a:buClrTx/>
              <a:buFont typeface="Arial"/>
              <a:buChar char="•"/>
              <a:defRPr lang="en-US" sz="1800" b="0" i="0" kern="1200" smtClean="0">
                <a:solidFill>
                  <a:schemeClr val="tx1"/>
                </a:solidFill>
                <a:effectLst/>
                <a:latin typeface="Segoe UI"/>
                <a:ea typeface="Segoe UI"/>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a:solidFill>
                  <a:schemeClr val="tx1"/>
                </a:solidFill>
                <a:effectLst/>
                <a:latin typeface="Segoe UI"/>
                <a:ea typeface="Segoe UI"/>
                <a:cs typeface="Segoe UI" charset="0"/>
              </a:defRPr>
            </a:lvl5pPr>
            <a:lvl6pPr marL="1873781" indent="-228533" algn="l" defTabSz="914132" rtl="0" eaLnBrk="1" latinLnBrk="0" hangingPunct="1">
              <a:lnSpc>
                <a:spcPct val="110000"/>
              </a:lnSpc>
              <a:spcBef>
                <a:spcPts val="500"/>
              </a:spcBef>
              <a:buFont typeface="Arial"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ct val="0"/>
              </a:spcBef>
              <a:spcAft>
                <a:spcPts val="600"/>
              </a:spcAft>
              <a:buClr>
                <a:srgbClr val="E9E9E9"/>
              </a:buClr>
              <a:buSzPct val="120000"/>
              <a:buFontTx/>
              <a:buNone/>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70125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itchFamily="34" charset="0"/>
              <a:buNone/>
              <a:defRPr>
                <a:solidFill>
                  <a:schemeClr val="tx1"/>
                </a:solidFill>
              </a:defRPr>
            </a:lvl1pPr>
            <a:lvl2pPr marL="137160" indent="0">
              <a:buFont typeface="Arial" pitchFamily="34" charset="0"/>
              <a:buNone/>
              <a:defRPr>
                <a:solidFill>
                  <a:schemeClr val="tx1"/>
                </a:solidFill>
              </a:defRPr>
            </a:lvl2pPr>
            <a:lvl3pPr marL="265176" indent="0">
              <a:buFont typeface="Arial"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99831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itchFamily="34" charset="0"/>
              <a:buNone/>
              <a:defRPr>
                <a:solidFill>
                  <a:schemeClr val="tx1"/>
                </a:solidFill>
                <a:latin typeface="+mj-lt"/>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itchFamily="34" charset="0"/>
              <a:buNone/>
              <a:defRPr>
                <a:solidFill>
                  <a:schemeClr val="tx1"/>
                </a:solidFill>
                <a:latin typeface="+mj-lt"/>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329798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59046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p:nvPr/>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3434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p:nvPr/>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p:nvPr/>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p:nvPr/>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p:nvPr/>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6749522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pic>
        <p:nvPicPr>
          <p:cNvPr id="4" name="MS logo gray - EMF">
            <a:extLst>
              <a:ext uri="{FF2B5EF4-FFF2-40B4-BE49-F238E27FC236}">
                <a16:creationId xmlns:a16="http://schemas.microsoft.com/office/drawing/2014/main" id="{DFA0C45D-2ED4-776D-F4FF-C1BFAAD85F8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5472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ct val="0"/>
              </a:spcAft>
              <a:buFont typeface="Arial" pitchFamily="34" charset="0"/>
              <a:buNone/>
              <a:defRPr lang="en-US" sz="3600" b="0" kern="1200" cap="none" spc="-50" baseline="0">
                <a:ln w="3175">
                  <a:noFill/>
                </a:ln>
                <a:solidFill>
                  <a:schemeClr val="accent3"/>
                </a:solidFill>
                <a:effectLst/>
                <a:latin typeface="+mj-lt"/>
                <a:ea typeface="+mn-ea"/>
                <a:cs typeface="Segoe UI"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smtClean="0">
                <a:ln w="3175">
                  <a:noFill/>
                </a:ln>
                <a:solidFill>
                  <a:schemeClr val="tx1"/>
                </a:solidFill>
                <a:effectLst/>
                <a:latin typeface="+mn-lt"/>
                <a:ea typeface="+mn-ea"/>
                <a:cs typeface="Segoe UI" pitchFamily="34" charset="0"/>
              </a:defRPr>
            </a:lvl1pPr>
            <a:lvl2pPr marL="155448" indent="0">
              <a:buNone/>
              <a:defRPr lang="en-US" sz="2000" b="0" kern="1200" cap="none" spc="-50" baseline="0" smtClean="0">
                <a:ln w="3175">
                  <a:noFill/>
                </a:ln>
                <a:solidFill>
                  <a:schemeClr val="bg1"/>
                </a:solidFill>
                <a:effectLst/>
                <a:latin typeface="+mn-lt"/>
                <a:ea typeface="+mn-ea"/>
                <a:cs typeface="Segoe UI"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0349087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3243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8245445"/>
      </p:ext>
    </p:extLst>
  </p:cSld>
  <p:clrMapOvr>
    <a:masterClrMapping/>
  </p:clrMapOvr>
  <p:transition>
    <p:fade/>
  </p:transition>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2518833"/>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DE56A00-37A0-646B-7CF3-F6A0769E94BD}"/>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35657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5" pos="4024">
          <p15:clr>
            <a:srgbClr val="5ACBF0"/>
          </p15:clr>
        </p15:guide>
        <p15:guide id="6" pos="3648"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34112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61" userDrawn="1">
          <p15:clr>
            <a:srgbClr val="A4A3A4"/>
          </p15:clr>
        </p15:guide>
        <p15:guide id="32" pos="3348" userDrawn="1">
          <p15:clr>
            <a:srgbClr val="A4A3A4"/>
          </p15:clr>
        </p15:guide>
        <p15:guide id="33" pos="3754" userDrawn="1">
          <p15:clr>
            <a:srgbClr val="A4A3A4"/>
          </p15:clr>
        </p15:guide>
        <p15:guide id="34" pos="3931" userDrawn="1">
          <p15:clr>
            <a:srgbClr val="A4A3A4"/>
          </p15:clr>
        </p15:guide>
        <p15:guide id="35" pos="4342" userDrawn="1">
          <p15:clr>
            <a:srgbClr val="A4A3A4"/>
          </p15:clr>
        </p15:guide>
        <p15:guide id="36" pos="4531" userDrawn="1">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text side by side 4">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bg1"/>
                </a:solidFill>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flipH="1">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Click to edit Master text styles</a:t>
            </a:r>
          </a:p>
        </p:txBody>
      </p:sp>
      <p:cxnSp>
        <p:nvCxnSpPr>
          <p:cNvPr id="4" name="Straight Connector 3">
            <a:extLst>
              <a:ext uri="{FF2B5EF4-FFF2-40B4-BE49-F238E27FC236}">
                <a16:creationId xmlns:a16="http://schemas.microsoft.com/office/drawing/2014/main" id="{8BCDB4F1-41DE-E317-0DB0-D94317566060}"/>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22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B8B7DB07-3BBB-374F-8F0C-BECAF3FAF1BD}"/>
              </a:ext>
            </a:extLst>
          </p:cNvPr>
          <p:cNvSpPr>
            <a:spLocks noGrp="1"/>
          </p:cNvSpPr>
          <p:nvPr>
            <p:ph type="pic" sz="quarter" idx="19"/>
          </p:nvPr>
        </p:nvSpPr>
        <p:spPr>
          <a:xfrm>
            <a:off x="0" y="0"/>
            <a:ext cx="4065588" cy="6858000"/>
          </a:xfrm>
          <a:solidFill>
            <a:schemeClr val="bg2"/>
          </a:solidFill>
        </p:spPr>
        <p:txBody>
          <a:bodyPr tIns="2743200"/>
          <a:lstStyle>
            <a:lvl1pPr marL="0" indent="0" algn="ctr">
              <a:buNone/>
              <a:defRPr sz="2400" b="0">
                <a:solidFill>
                  <a:schemeClr val="tx1"/>
                </a:solidFill>
              </a:defRPr>
            </a:lvl1pPr>
          </a:lstStyle>
          <a:p>
            <a:r>
              <a:rPr lang="en-US"/>
              <a:t>Click icon to add picture</a:t>
            </a:r>
          </a:p>
        </p:txBody>
      </p:sp>
      <p:sp>
        <p:nvSpPr>
          <p:cNvPr id="21" name="Text Placeholder 10">
            <a:extLst>
              <a:ext uri="{FF2B5EF4-FFF2-40B4-BE49-F238E27FC236}">
                <a16:creationId xmlns:a16="http://schemas.microsoft.com/office/drawing/2014/main" id="{27FA4826-612A-7E48-8A25-341035FCE6AD}"/>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 Lastname</a:t>
            </a:r>
            <a:endParaRPr lang="en-US"/>
          </a:p>
        </p:txBody>
      </p:sp>
      <p:sp>
        <p:nvSpPr>
          <p:cNvPr id="25" name="Text Placeholder 12">
            <a:extLst>
              <a:ext uri="{FF2B5EF4-FFF2-40B4-BE49-F238E27FC236}">
                <a16:creationId xmlns:a16="http://schemas.microsoft.com/office/drawing/2014/main" id="{43484289-0D50-E346-A4FB-2304CA0FDD2D}"/>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a:t>Title</a:t>
            </a:r>
          </a:p>
        </p:txBody>
      </p:sp>
      <p:sp>
        <p:nvSpPr>
          <p:cNvPr id="27" name="Text Placeholder 18">
            <a:extLst>
              <a:ext uri="{FF2B5EF4-FFF2-40B4-BE49-F238E27FC236}">
                <a16:creationId xmlns:a16="http://schemas.microsoft.com/office/drawing/2014/main" id="{F70C5CA8-4E08-C94E-A679-A1959AF24044}"/>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Experience</a:t>
            </a:r>
          </a:p>
        </p:txBody>
      </p:sp>
      <p:sp>
        <p:nvSpPr>
          <p:cNvPr id="26" name="Text Placeholder 16">
            <a:extLst>
              <a:ext uri="{FF2B5EF4-FFF2-40B4-BE49-F238E27FC236}">
                <a16:creationId xmlns:a16="http://schemas.microsoft.com/office/drawing/2014/main" id="{9A1CB824-6E01-E847-B310-0993A170C0CD}"/>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28" name="Text Placeholder 18">
            <a:extLst>
              <a:ext uri="{FF2B5EF4-FFF2-40B4-BE49-F238E27FC236}">
                <a16:creationId xmlns:a16="http://schemas.microsoft.com/office/drawing/2014/main" id="{A002DDFB-8A60-6A43-B89C-3243D8280C3B}"/>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Expertise</a:t>
            </a:r>
          </a:p>
        </p:txBody>
      </p:sp>
      <p:sp>
        <p:nvSpPr>
          <p:cNvPr id="29" name="Text Placeholder 21">
            <a:extLst>
              <a:ext uri="{FF2B5EF4-FFF2-40B4-BE49-F238E27FC236}">
                <a16:creationId xmlns:a16="http://schemas.microsoft.com/office/drawing/2014/main" id="{C57EC76E-D95A-434C-AF62-F35C608E97CF}"/>
              </a:ext>
            </a:extLst>
          </p:cNvPr>
          <p:cNvSpPr>
            <a:spLocks noGrp="1"/>
          </p:cNvSpPr>
          <p:nvPr>
            <p:ph type="body" sz="quarter" idx="16" hasCustomPrompt="1"/>
          </p:nvPr>
        </p:nvSpPr>
        <p:spPr>
          <a:xfrm>
            <a:off x="5016500" y="4257447"/>
            <a:ext cx="1649476" cy="794706"/>
          </a:xfrm>
        </p:spPr>
        <p:txBody>
          <a:bodyPr lIns="90000" tIns="46800" rIns="90000" bIns="46800"/>
          <a:lstStyle>
            <a:lvl1pPr>
              <a:lnSpc>
                <a:spcPct val="95000"/>
              </a:lnSpc>
              <a:buSzTx/>
              <a:defRPr sz="1400">
                <a:solidFill>
                  <a:schemeClr val="tx1"/>
                </a:solidFill>
              </a:defRPr>
            </a:lvl1pPr>
          </a:lstStyle>
          <a:p>
            <a:pPr lvl="0"/>
            <a:r>
              <a:rPr lang="en-US"/>
              <a:t>One</a:t>
            </a:r>
          </a:p>
          <a:p>
            <a:pPr lvl="0"/>
            <a:r>
              <a:rPr lang="en-US"/>
              <a:t>Two</a:t>
            </a:r>
          </a:p>
          <a:p>
            <a:pPr lvl="0"/>
            <a:r>
              <a:rPr lang="en-US"/>
              <a:t>Three</a:t>
            </a:r>
          </a:p>
        </p:txBody>
      </p:sp>
      <p:sp>
        <p:nvSpPr>
          <p:cNvPr id="30" name="Text Placeholder 21">
            <a:extLst>
              <a:ext uri="{FF2B5EF4-FFF2-40B4-BE49-F238E27FC236}">
                <a16:creationId xmlns:a16="http://schemas.microsoft.com/office/drawing/2014/main" id="{53E0D2B7-48D2-7747-BDA2-A46761CCA891}"/>
              </a:ext>
            </a:extLst>
          </p:cNvPr>
          <p:cNvSpPr>
            <a:spLocks noGrp="1"/>
          </p:cNvSpPr>
          <p:nvPr>
            <p:ph type="body" sz="quarter" idx="17" hasCustomPrompt="1"/>
          </p:nvPr>
        </p:nvSpPr>
        <p:spPr>
          <a:xfrm>
            <a:off x="7104994" y="4257447"/>
            <a:ext cx="1649476" cy="794706"/>
          </a:xfrm>
        </p:spPr>
        <p:txBody>
          <a:bodyPr lIns="90000" tIns="46800" rIns="90000" bIns="46800"/>
          <a:lstStyle>
            <a:lvl1pPr>
              <a:lnSpc>
                <a:spcPct val="95000"/>
              </a:lnSpc>
              <a:buSzTx/>
              <a:defRPr sz="1400">
                <a:solidFill>
                  <a:schemeClr val="tx1"/>
                </a:solidFill>
              </a:defRPr>
            </a:lvl1pPr>
          </a:lstStyle>
          <a:p>
            <a:pPr lvl="0"/>
            <a:r>
              <a:rPr lang="en-US"/>
              <a:t>Four</a:t>
            </a:r>
          </a:p>
          <a:p>
            <a:pPr lvl="0"/>
            <a:r>
              <a:rPr lang="en-US"/>
              <a:t>Five</a:t>
            </a:r>
          </a:p>
          <a:p>
            <a:pPr lvl="0"/>
            <a:r>
              <a:rPr lang="en-US"/>
              <a:t>Six</a:t>
            </a:r>
          </a:p>
        </p:txBody>
      </p:sp>
      <p:sp>
        <p:nvSpPr>
          <p:cNvPr id="31" name="Text Placeholder 21">
            <a:extLst>
              <a:ext uri="{FF2B5EF4-FFF2-40B4-BE49-F238E27FC236}">
                <a16:creationId xmlns:a16="http://schemas.microsoft.com/office/drawing/2014/main" id="{FFF0EB99-A5D5-1743-8A38-107C93AACAD6}"/>
              </a:ext>
            </a:extLst>
          </p:cNvPr>
          <p:cNvSpPr>
            <a:spLocks noGrp="1"/>
          </p:cNvSpPr>
          <p:nvPr>
            <p:ph type="body" sz="quarter" idx="18" hasCustomPrompt="1"/>
          </p:nvPr>
        </p:nvSpPr>
        <p:spPr>
          <a:xfrm>
            <a:off x="9193488" y="4257447"/>
            <a:ext cx="1649476" cy="794706"/>
          </a:xfrm>
        </p:spPr>
        <p:txBody>
          <a:bodyPr lIns="90000" tIns="46800" rIns="90000" bIns="46800"/>
          <a:lstStyle>
            <a:lvl1pPr>
              <a:lnSpc>
                <a:spcPct val="95000"/>
              </a:lnSpc>
              <a:buSzTx/>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7473209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7" pos="3160" userDrawn="1">
          <p15:clr>
            <a:srgbClr val="FBAE40"/>
          </p15:clr>
        </p15:guide>
        <p15:guide id="28" orient="horz" pos="709" userDrawn="1">
          <p15:clr>
            <a:srgbClr val="FBAE40"/>
          </p15:clr>
        </p15:guide>
        <p15:guide id="29" pos="683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tx1"/>
                </a:solidFill>
                <a:latin typeface="+mn-lt"/>
                <a:cs typeface="Segoe UI"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a:solidFill>
                  <a:srgbClr val="000000"/>
                </a:solidFill>
                <a:effectLst/>
                <a:latin typeface="Segoe UI"/>
                <a:ea typeface="Segoe UI"/>
                <a:cs typeface="Segoe UI"/>
              </a:rPr>
              <a:t>© Copyright Microsoft Corporation.Todos los derechos reservados.</a:t>
            </a:r>
          </a:p>
        </p:txBody>
      </p:sp>
      <p:pic>
        <p:nvPicPr>
          <p:cNvPr id="4" name="Picture 3">
            <a:extLst>
              <a:ext uri="{FF2B5EF4-FFF2-40B4-BE49-F238E27FC236}">
                <a16:creationId xmlns:a16="http://schemas.microsoft.com/office/drawing/2014/main" id="{9B76D086-5DF3-7764-0A60-5EFD1FF43D1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MS logo gray - EMF" descr="Microsoft logo, gray text version">
            <a:extLst>
              <a:ext uri="{FF2B5EF4-FFF2-40B4-BE49-F238E27FC236}">
                <a16:creationId xmlns:a16="http://schemas.microsoft.com/office/drawing/2014/main" id="{D35C2B24-4ADB-4AFB-43CE-5E9D4DC89F0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Footer Placeholder 2">
            <a:extLst>
              <a:ext uri="{FF2B5EF4-FFF2-40B4-BE49-F238E27FC236}">
                <a16:creationId xmlns:a16="http://schemas.microsoft.com/office/drawing/2014/main" id="{3751739B-2E38-15FF-8950-37BEDF6A0093}"/>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2097149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tx1"/>
                </a:solidFill>
                <a:latin typeface="+mn-lt"/>
                <a:cs typeface="Segoe UI"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537900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ct val="0"/>
              </a:spcBef>
              <a:spcAft>
                <a:spcPts val="1200"/>
              </a:spcAft>
              <a:buFont typeface="Arial" pitchFamily="34" charset="0"/>
              <a:buChar char="•"/>
              <a:defRPr sz="2200">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BA1ACC46-DD92-75CB-E612-4F3333FDFC13}"/>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3383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a:blip r:embed="rId2"/>
          <a:srcRect r="19824"/>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pic>
        <p:nvPicPr>
          <p:cNvPr id="4" name="Picture 3">
            <a:extLst>
              <a:ext uri="{FF2B5EF4-FFF2-40B4-BE49-F238E27FC236}">
                <a16:creationId xmlns:a16="http://schemas.microsoft.com/office/drawing/2014/main" id="{BFBEB118-3401-C23A-5E10-D7D76C6D28A6}"/>
              </a:ext>
              <a:ext uri="{C183D7F6-B498-43B3-948B-1728B52AA6E4}">
                <adec:decorative xmlns:adec="http://schemas.microsoft.com/office/drawing/2017/decorative" val="1"/>
              </a:ext>
            </a:extLst>
          </p:cNvPr>
          <p:cNvPicPr>
            <a:picLocks noChangeAspect="1"/>
          </p:cNvPicPr>
          <p:nvPr userDrawn="1"/>
        </p:nvPicPr>
        <p:blipFill>
          <a:blip r:embed="rId2"/>
          <a:srcRect r="19824"/>
          <a:stretch>
            <a:fillRect/>
          </a:stretch>
        </p:blipFill>
        <p:spPr>
          <a:xfrm>
            <a:off x="2417010" y="0"/>
            <a:ext cx="9774990" cy="6858000"/>
          </a:xfrm>
          <a:prstGeom prst="rect">
            <a:avLst/>
          </a:prstGeom>
        </p:spPr>
      </p:pic>
    </p:spTree>
    <p:extLst>
      <p:ext uri="{BB962C8B-B14F-4D97-AF65-F5344CB8AC3E}">
        <p14:creationId xmlns:p14="http://schemas.microsoft.com/office/powerpoint/2010/main" val="4337678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3" name="Graphic 2">
            <a:extLst>
              <a:ext uri="{FF2B5EF4-FFF2-40B4-BE49-F238E27FC236}">
                <a16:creationId xmlns:a16="http://schemas.microsoft.com/office/drawing/2014/main" id="{8DC49607-3509-A43C-29E6-170A38BFD37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93463643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65176" indent="-128016">
              <a:spcAft>
                <a:spcPct val="0"/>
              </a:spcAft>
              <a:buFont typeface="Arial" pitchFamily="34" charset="0"/>
              <a:buChar char="•"/>
              <a:defRPr>
                <a:solidFill>
                  <a:schemeClr val="tx1"/>
                </a:solidFill>
              </a:defRPr>
            </a:lvl2pPr>
            <a:lvl3pPr marL="384048" indent="-118872">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380482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tretch>
              <a:fillRect/>
            </a:stretch>
          </p:blipFill>
          <p:spPr>
            <a:xfrm>
              <a:off x="5749602" y="2325202"/>
              <a:ext cx="692796" cy="692796"/>
            </a:xfrm>
            <a:prstGeom prst="rect">
              <a:avLst/>
            </a:prstGeom>
            <a:noFill/>
          </p:spPr>
        </p:pic>
      </p:grpSp>
      <p:sp>
        <p:nvSpPr>
          <p:cNvPr id="5" name="Rectangle 4">
            <a:extLst>
              <a:ext uri="{FF2B5EF4-FFF2-40B4-BE49-F238E27FC236}">
                <a16:creationId xmlns:a16="http://schemas.microsoft.com/office/drawing/2014/main" id="{17E07155-4B4C-E07F-17FC-A54412F9656D}"/>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DFEB6518-317D-B509-E4A7-A6393940747F}"/>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51431D08-9202-7224-B37B-367C8DA4B343}"/>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15" name="Group 14">
            <a:extLst>
              <a:ext uri="{FF2B5EF4-FFF2-40B4-BE49-F238E27FC236}">
                <a16:creationId xmlns:a16="http://schemas.microsoft.com/office/drawing/2014/main" id="{D6EB4289-6685-F201-B242-125AEF7BB04D}"/>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6CC6FB00-3A58-3083-1658-55FCD9EFD36B}"/>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2D2C0995-6EDD-519B-6FEC-CEB38302280E}"/>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53335519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8E5773B5-B175-18E8-A0B7-00819888F48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781F222C-8AB2-FFF1-3B20-CF4593FF0432}"/>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DA3EBE97-46C1-B66B-59B0-91FD17D9A2B4}"/>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431E916B-03A0-1E63-1D93-632A9F76D311}"/>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3621711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itchFamily="34" charset="0"/>
              <a:buNone/>
              <a:defRPr>
                <a:solidFill>
                  <a:schemeClr val="tx1"/>
                </a:solidFill>
                <a:latin typeface="+mj-lt"/>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itchFamily="34" charset="0"/>
              <a:buNone/>
              <a:defRPr>
                <a:solidFill>
                  <a:schemeClr val="tx1"/>
                </a:solidFill>
                <a:latin typeface="+mj-lt"/>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988729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pic>
        <p:nvPicPr>
          <p:cNvPr id="4" name="MS logo gray - EMF">
            <a:extLst>
              <a:ext uri="{FF2B5EF4-FFF2-40B4-BE49-F238E27FC236}">
                <a16:creationId xmlns:a16="http://schemas.microsoft.com/office/drawing/2014/main" id="{B863E0B3-8115-A5FA-A33F-6AB5822C0BE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98369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itchFamily="34" charset="0"/>
              <a:buNone/>
              <a:defRPr sz="1000">
                <a:solidFill>
                  <a:schemeClr val="tx1"/>
                </a:solidFill>
              </a:defRPr>
            </a:lvl1pPr>
            <a:lvl2pPr marL="137160" indent="0">
              <a:buFont typeface="Arial" pitchFamily="34" charset="0"/>
              <a:buNone/>
              <a:defRPr>
                <a:solidFill>
                  <a:schemeClr val="tx1"/>
                </a:solidFill>
              </a:defRPr>
            </a:lvl2pPr>
            <a:lvl3pPr marL="411480" indent="-137160">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itchFamily="34" charset="0"/>
              <a:buNone/>
              <a:defRPr sz="1000">
                <a:solidFill>
                  <a:schemeClr val="tx1"/>
                </a:solidFill>
              </a:defRPr>
            </a:lvl1pPr>
            <a:lvl2pPr marL="137160" indent="0">
              <a:buFont typeface="Arial" pitchFamily="34" charset="0"/>
              <a:buNone/>
              <a:defRPr>
                <a:solidFill>
                  <a:schemeClr val="tx1"/>
                </a:solidFill>
              </a:defRPr>
            </a:lvl2pPr>
            <a:lvl3pPr marL="411480" indent="-137160">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40947809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62812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ct val="0"/>
              </a:spcBef>
              <a:spcAft>
                <a:spcPts val="1200"/>
              </a:spcAft>
              <a:buFont typeface="Arial" pitchFamily="34" charset="0"/>
              <a:buChar char="•"/>
              <a:defRPr sz="2200">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925256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tx1"/>
                </a:solidFill>
                <a:latin typeface="+mn-lt"/>
                <a:cs typeface="Segoe UI"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a:solidFill>
                  <a:srgbClr val="000000"/>
                </a:solidFill>
                <a:effectLst/>
                <a:latin typeface="Segoe UI"/>
                <a:ea typeface="Segoe UI"/>
                <a:cs typeface="Segoe UI"/>
              </a:rPr>
              <a:t>© Copyright Microsoft Corporation.Todos los derechos reservados.</a:t>
            </a:r>
          </a:p>
        </p:txBody>
      </p:sp>
      <p:pic>
        <p:nvPicPr>
          <p:cNvPr id="4" name="Picture 3">
            <a:extLst>
              <a:ext uri="{FF2B5EF4-FFF2-40B4-BE49-F238E27FC236}">
                <a16:creationId xmlns:a16="http://schemas.microsoft.com/office/drawing/2014/main" id="{E4D61896-10B7-B199-B46E-F4F5E27F1D9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MS logo gray - EMF" descr="Microsoft logo, gray text version">
            <a:extLst>
              <a:ext uri="{FF2B5EF4-FFF2-40B4-BE49-F238E27FC236}">
                <a16:creationId xmlns:a16="http://schemas.microsoft.com/office/drawing/2014/main" id="{192F84A7-8790-DEAA-D1CD-80024D0769DE}"/>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Footer Placeholder 2">
            <a:extLst>
              <a:ext uri="{FF2B5EF4-FFF2-40B4-BE49-F238E27FC236}">
                <a16:creationId xmlns:a16="http://schemas.microsoft.com/office/drawing/2014/main" id="{D1931213-1334-C3B1-073C-085D8D214193}"/>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704306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a:blip r:embed="rId2"/>
          <a:srcRect r="19824"/>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pic>
        <p:nvPicPr>
          <p:cNvPr id="4" name="Picture 3">
            <a:extLst>
              <a:ext uri="{FF2B5EF4-FFF2-40B4-BE49-F238E27FC236}">
                <a16:creationId xmlns:a16="http://schemas.microsoft.com/office/drawing/2014/main" id="{18B9C5C3-4A6D-D62D-6068-A9E4226D4392}"/>
              </a:ext>
              <a:ext uri="{C183D7F6-B498-43B3-948B-1728B52AA6E4}">
                <adec:decorative xmlns:adec="http://schemas.microsoft.com/office/drawing/2017/decorative" val="1"/>
              </a:ext>
            </a:extLst>
          </p:cNvPr>
          <p:cNvPicPr>
            <a:picLocks noChangeAspect="1"/>
          </p:cNvPicPr>
          <p:nvPr userDrawn="1"/>
        </p:nvPicPr>
        <p:blipFill>
          <a:blip r:embed="rId2"/>
          <a:srcRect r="19824"/>
          <a:stretch>
            <a:fillRect/>
          </a:stretch>
        </p:blipFill>
        <p:spPr>
          <a:xfrm>
            <a:off x="2417010" y="0"/>
            <a:ext cx="9774990" cy="6858000"/>
          </a:xfrm>
          <a:prstGeom prst="rect">
            <a:avLst/>
          </a:prstGeom>
        </p:spPr>
      </p:pic>
    </p:spTree>
    <p:extLst>
      <p:ext uri="{BB962C8B-B14F-4D97-AF65-F5344CB8AC3E}">
        <p14:creationId xmlns:p14="http://schemas.microsoft.com/office/powerpoint/2010/main" val="362207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ct val="0"/>
              </a:spcBef>
              <a:spcAft>
                <a:spcPts val="1200"/>
              </a:spcAft>
              <a:buFont typeface="Arial" pitchFamily="34" charset="0"/>
              <a:buChar char="•"/>
              <a:defRPr sz="2200">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CDE914B-9E89-777C-D55A-4C71127CBE66}"/>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7307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ct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ct val="0"/>
              </a:spcBef>
              <a:spcAft>
                <a:spcPts val="1200"/>
              </a:spcAft>
            </a:pPr>
            <a:r>
              <a:rPr lang="en-US"/>
              <a:t>Click to edit Master text styles</a:t>
            </a:r>
          </a:p>
        </p:txBody>
      </p:sp>
    </p:spTree>
    <p:extLst>
      <p:ext uri="{BB962C8B-B14F-4D97-AF65-F5344CB8AC3E}">
        <p14:creationId xmlns:p14="http://schemas.microsoft.com/office/powerpoint/2010/main" val="42337453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220617202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p:nvPicPr>
        <p:blipFill>
          <a:blip r:embed="rId2"/>
          <a:srcRect l="19253" r="24737" b="5484"/>
          <a:stretch>
            <a:fillRect/>
          </a:stretch>
        </p:blipFill>
        <p:spPr>
          <a:xfrm>
            <a:off x="6096000" y="0"/>
            <a:ext cx="6096000" cy="6858000"/>
          </a:xfrm>
          <a:prstGeom prst="rect">
            <a:avLst/>
          </a:prstGeom>
        </p:spPr>
      </p:pic>
    </p:spTree>
    <p:extLst>
      <p:ext uri="{BB962C8B-B14F-4D97-AF65-F5344CB8AC3E}">
        <p14:creationId xmlns:p14="http://schemas.microsoft.com/office/powerpoint/2010/main" val="22224730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65176" indent="-128016">
              <a:spcAft>
                <a:spcPct val="0"/>
              </a:spcAft>
              <a:buFont typeface="Arial" pitchFamily="34" charset="0"/>
              <a:buChar char="•"/>
              <a:defRPr>
                <a:solidFill>
                  <a:schemeClr val="tx1"/>
                </a:solidFill>
              </a:defRPr>
            </a:lvl2pPr>
            <a:lvl3pPr marL="384048" indent="-118872">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65176" indent="-128016">
              <a:spcAft>
                <a:spcPct val="0"/>
              </a:spcAft>
              <a:buFont typeface="Arial" pitchFamily="34" charset="0"/>
              <a:buChar char="•"/>
              <a:defRPr>
                <a:solidFill>
                  <a:schemeClr val="tx1"/>
                </a:solidFill>
              </a:defRPr>
            </a:lvl2pPr>
            <a:lvl3pPr marL="384048" indent="-118872">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37730433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581488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404878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761537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a:blip r:embed="rId2"/>
          <a:srcRect r="19824"/>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spTree>
    <p:extLst>
      <p:ext uri="{BB962C8B-B14F-4D97-AF65-F5344CB8AC3E}">
        <p14:creationId xmlns:p14="http://schemas.microsoft.com/office/powerpoint/2010/main" val="1623779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74320" indent="-137160">
              <a:spcAft>
                <a:spcPct val="0"/>
              </a:spcAft>
              <a:buFont typeface="Arial" pitchFamily="34" charset="0"/>
              <a:buChar char="•"/>
              <a:defRPr>
                <a:solidFill>
                  <a:schemeClr val="tx1"/>
                </a:solidFill>
              </a:defRPr>
            </a:lvl2pPr>
            <a:lvl3pPr marL="411480" indent="-137160">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74320" indent="-137160">
              <a:spcAft>
                <a:spcPct val="0"/>
              </a:spcAft>
              <a:buFont typeface="Arial" pitchFamily="34" charset="0"/>
              <a:buChar char="•"/>
              <a:defRPr>
                <a:solidFill>
                  <a:schemeClr val="tx1"/>
                </a:solidFill>
              </a:defRPr>
            </a:lvl2pPr>
            <a:lvl3pPr marL="411480" indent="-137160">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324335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680215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60588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25214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3094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itchFamily="34" charset="0"/>
              <a:buNone/>
              <a:defRPr>
                <a:solidFill>
                  <a:schemeClr val="tx1"/>
                </a:solidFill>
              </a:defRPr>
            </a:lvl1pPr>
            <a:lvl2pPr marL="137160" indent="0">
              <a:buFont typeface="Arial" pitchFamily="34" charset="0"/>
              <a:buNone/>
              <a:defRPr>
                <a:solidFill>
                  <a:schemeClr val="tx1"/>
                </a:solidFill>
              </a:defRPr>
            </a:lvl2pPr>
            <a:lvl3pPr marL="265176" indent="0">
              <a:buFont typeface="Arial"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itchFamily="34" charset="0"/>
              <a:buNone/>
              <a:defRPr>
                <a:solidFill>
                  <a:schemeClr val="tx1"/>
                </a:solidFill>
              </a:defRPr>
            </a:lvl1pPr>
            <a:lvl2pPr marL="137160" indent="0">
              <a:buFont typeface="Arial" pitchFamily="34" charset="0"/>
              <a:buNone/>
              <a:defRPr>
                <a:solidFill>
                  <a:schemeClr val="tx1"/>
                </a:solidFill>
              </a:defRPr>
            </a:lvl2pPr>
            <a:lvl3pPr marL="265176" indent="0">
              <a:buFont typeface="Arial"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itchFamily="34" charset="0"/>
              <a:buNone/>
              <a:defRPr>
                <a:solidFill>
                  <a:schemeClr val="tx1"/>
                </a:solidFill>
              </a:defRPr>
            </a:lvl1pPr>
            <a:lvl2pPr marL="137160" indent="0">
              <a:buFont typeface="Arial" pitchFamily="34" charset="0"/>
              <a:buNone/>
              <a:defRPr>
                <a:solidFill>
                  <a:schemeClr val="tx1"/>
                </a:solidFill>
              </a:defRPr>
            </a:lvl2pPr>
            <a:lvl3pPr marL="265176" indent="0">
              <a:buFont typeface="Arial"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0602192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itchFamily="34" charset="0"/>
              <a:buNone/>
              <a:defRPr>
                <a:solidFill>
                  <a:schemeClr val="tx1"/>
                </a:solidFill>
              </a:defRPr>
            </a:lvl1pPr>
            <a:lvl2pPr marL="137160" indent="0">
              <a:buFont typeface="Arial" pitchFamily="34" charset="0"/>
              <a:buNone/>
              <a:defRPr>
                <a:solidFill>
                  <a:schemeClr val="tx1"/>
                </a:solidFill>
              </a:defRPr>
            </a:lvl2pPr>
            <a:lvl3pPr marL="265176" indent="0">
              <a:buFont typeface="Arial"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itchFamily="34" charset="0"/>
              <a:buNone/>
              <a:defRPr>
                <a:solidFill>
                  <a:schemeClr val="tx1"/>
                </a:solidFill>
              </a:defRPr>
            </a:lvl1pPr>
            <a:lvl2pPr marL="137160" indent="0">
              <a:buFont typeface="Arial" pitchFamily="34" charset="0"/>
              <a:buNone/>
              <a:defRPr>
                <a:solidFill>
                  <a:schemeClr val="tx1"/>
                </a:solidFill>
              </a:defRPr>
            </a:lvl2pPr>
            <a:lvl3pPr marL="265176" indent="0">
              <a:buFont typeface="Arial"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itchFamily="34" charset="0"/>
              <a:buNone/>
              <a:defRPr>
                <a:solidFill>
                  <a:schemeClr val="tx1"/>
                </a:solidFill>
              </a:defRPr>
            </a:lvl1pPr>
            <a:lvl2pPr marL="137160" indent="0">
              <a:buFont typeface="Arial" pitchFamily="34" charset="0"/>
              <a:buNone/>
              <a:defRPr>
                <a:solidFill>
                  <a:schemeClr val="tx1"/>
                </a:solidFill>
              </a:defRPr>
            </a:lvl2pPr>
            <a:lvl3pPr marL="265176" indent="0">
              <a:buFont typeface="Arial"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Tree>
    <p:extLst>
      <p:ext uri="{BB962C8B-B14F-4D97-AF65-F5344CB8AC3E}">
        <p14:creationId xmlns:p14="http://schemas.microsoft.com/office/powerpoint/2010/main" val="3387250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65176" indent="-128016">
              <a:spcAft>
                <a:spcPct val="0"/>
              </a:spcAft>
              <a:buFont typeface="Arial" pitchFamily="34" charset="0"/>
              <a:buChar char="•"/>
              <a:defRPr>
                <a:solidFill>
                  <a:schemeClr val="tx1"/>
                </a:solidFill>
              </a:defRPr>
            </a:lvl2pPr>
            <a:lvl3pPr marL="384048" indent="-118872">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120152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74320" indent="-137160">
              <a:spcAft>
                <a:spcPct val="0"/>
              </a:spcAft>
              <a:buFont typeface="Arial" pitchFamily="34" charset="0"/>
              <a:buChar char="•"/>
              <a:defRPr>
                <a:solidFill>
                  <a:schemeClr val="tx1"/>
                </a:solidFill>
              </a:defRPr>
            </a:lvl2pPr>
            <a:lvl3pPr marL="411480" indent="-137160">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74320" indent="-137160">
              <a:spcAft>
                <a:spcPct val="0"/>
              </a:spcAft>
              <a:buFont typeface="Arial" pitchFamily="34" charset="0"/>
              <a:buChar char="•"/>
              <a:defRPr>
                <a:solidFill>
                  <a:schemeClr val="tx1"/>
                </a:solidFill>
              </a:defRPr>
            </a:lvl2pPr>
            <a:lvl3pPr marL="411480" indent="-137160">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52269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74320" indent="-137160">
              <a:spcAft>
                <a:spcPct val="0"/>
              </a:spcAft>
              <a:buFont typeface="Arial" pitchFamily="34" charset="0"/>
              <a:buChar char="•"/>
              <a:defRPr>
                <a:solidFill>
                  <a:schemeClr val="tx1"/>
                </a:solidFill>
              </a:defRPr>
            </a:lvl2pPr>
            <a:lvl3pPr marL="411480" indent="-137160">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74320" indent="-137160">
              <a:spcAft>
                <a:spcPct val="0"/>
              </a:spcAft>
              <a:buFont typeface="Arial" pitchFamily="34" charset="0"/>
              <a:buChar char="•"/>
              <a:defRPr>
                <a:solidFill>
                  <a:schemeClr val="tx1"/>
                </a:solidFill>
              </a:defRPr>
            </a:lvl2pPr>
            <a:lvl3pPr marL="411480" indent="-137160">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5439199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4931112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itchFamily="34" charset="0"/>
              <a:buNone/>
              <a:defRPr sz="1000">
                <a:solidFill>
                  <a:schemeClr val="tx1"/>
                </a:solidFill>
              </a:defRPr>
            </a:lvl1pPr>
            <a:lvl2pPr marL="137160" indent="0">
              <a:buFont typeface="Arial" pitchFamily="34" charset="0"/>
              <a:buNone/>
              <a:defRPr>
                <a:solidFill>
                  <a:schemeClr val="tx1"/>
                </a:solidFill>
              </a:defRPr>
            </a:lvl2pPr>
            <a:lvl3pPr marL="411480" indent="-137160">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itchFamily="34" charset="0"/>
              <a:buNone/>
              <a:defRPr sz="1000">
                <a:solidFill>
                  <a:schemeClr val="tx1"/>
                </a:solidFill>
              </a:defRPr>
            </a:lvl1pPr>
            <a:lvl2pPr marL="137160" indent="0">
              <a:buFont typeface="Arial" pitchFamily="34" charset="0"/>
              <a:buNone/>
              <a:defRPr>
                <a:solidFill>
                  <a:schemeClr val="tx1"/>
                </a:solidFill>
              </a:defRPr>
            </a:lvl2pPr>
            <a:lvl3pPr marL="411480" indent="-137160">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0043631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itchFamily="34" charset="0"/>
              <a:buNone/>
              <a:defRPr sz="1000">
                <a:solidFill>
                  <a:schemeClr val="tx1"/>
                </a:solidFill>
              </a:defRPr>
            </a:lvl1pPr>
            <a:lvl2pPr marL="137160" indent="0">
              <a:buFont typeface="Arial" pitchFamily="34" charset="0"/>
              <a:buNone/>
              <a:defRPr>
                <a:solidFill>
                  <a:schemeClr val="tx1"/>
                </a:solidFill>
              </a:defRPr>
            </a:lvl2pPr>
            <a:lvl3pPr marL="411480" indent="-137160">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itchFamily="34" charset="0"/>
              <a:buNone/>
              <a:defRPr sz="1000">
                <a:solidFill>
                  <a:schemeClr val="tx1"/>
                </a:solidFill>
              </a:defRPr>
            </a:lvl1pPr>
            <a:lvl2pPr marL="137160" indent="0">
              <a:buFont typeface="Arial" pitchFamily="34" charset="0"/>
              <a:buNone/>
              <a:defRPr>
                <a:solidFill>
                  <a:schemeClr val="tx1"/>
                </a:solidFill>
              </a:defRPr>
            </a:lvl2pPr>
            <a:lvl3pPr marL="411480" indent="-137160">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22151328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65176" indent="-128016">
              <a:spcAft>
                <a:spcPct val="0"/>
              </a:spcAft>
              <a:buFont typeface="Arial" pitchFamily="34" charset="0"/>
              <a:buChar char="•"/>
              <a:defRPr>
                <a:solidFill>
                  <a:schemeClr val="tx1"/>
                </a:solidFill>
              </a:defRPr>
            </a:lvl2pPr>
            <a:lvl3pPr marL="384048" indent="-118872">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4617090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1516053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itchFamily="34" charset="0"/>
              <a:buNone/>
              <a:defRPr sz="1400">
                <a:solidFill>
                  <a:schemeClr val="tx1"/>
                </a:solidFill>
              </a:defRPr>
            </a:lvl1pPr>
            <a:lvl2pPr marL="137160" indent="0">
              <a:buFont typeface="Arial" pitchFamily="34" charset="0"/>
              <a:buNone/>
              <a:defRPr>
                <a:solidFill>
                  <a:schemeClr val="tx1"/>
                </a:solidFill>
              </a:defRPr>
            </a:lvl2pPr>
            <a:lvl3pPr marL="411480" indent="-137160">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itchFamily="34" charset="0"/>
              <a:buNone/>
              <a:defRPr sz="1400">
                <a:solidFill>
                  <a:schemeClr val="tx1"/>
                </a:solidFill>
              </a:defRPr>
            </a:lvl1pPr>
            <a:lvl2pPr marL="137160" indent="0">
              <a:buFont typeface="Arial" pitchFamily="34" charset="0"/>
              <a:buNone/>
              <a:defRPr>
                <a:solidFill>
                  <a:schemeClr val="tx1"/>
                </a:solidFill>
              </a:defRPr>
            </a:lvl2pPr>
            <a:lvl3pPr marL="411480" indent="-137160">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9760094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3078995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638688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tretch>
              <a:fillRect/>
            </a:stretch>
          </p:blipFill>
          <p:spPr>
            <a:xfrm>
              <a:off x="5749602" y="2325202"/>
              <a:ext cx="692796" cy="692796"/>
            </a:xfrm>
            <a:prstGeom prst="rect">
              <a:avLst/>
            </a:prstGeom>
            <a:noFill/>
          </p:spPr>
        </p:pic>
      </p:grpSp>
      <p:sp>
        <p:nvSpPr>
          <p:cNvPr id="5" name="Rectangle 4">
            <a:extLst>
              <a:ext uri="{FF2B5EF4-FFF2-40B4-BE49-F238E27FC236}">
                <a16:creationId xmlns:a16="http://schemas.microsoft.com/office/drawing/2014/main" id="{CC1E409B-ED57-39A1-9804-758062901A06}"/>
              </a:ext>
              <a:ext uri="{C183D7F6-B498-43B3-948B-1728B52AA6E4}">
                <adec:decorative xmlns:adec="http://schemas.microsoft.com/office/drawing/2017/decorative" val="1"/>
              </a:ext>
            </a:extLst>
          </p:cNvPr>
          <p:cNvSpPr/>
          <p:nvPr userDrawn="1"/>
        </p:nvSpPr>
        <p:spPr bwMode="auto">
          <a:xfrm>
            <a:off x="1747807"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D8DC5FCA-02FB-F6B1-A72E-01D90280CD5F}"/>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F3894520-CEAC-FEBA-C701-2A58033DAF28}"/>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15" name="Group 14">
            <a:extLst>
              <a:ext uri="{FF2B5EF4-FFF2-40B4-BE49-F238E27FC236}">
                <a16:creationId xmlns:a16="http://schemas.microsoft.com/office/drawing/2014/main" id="{89E05C5D-5A1B-C26C-B44B-C462274BA7E6}"/>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CEB3E6DB-91DD-B47A-6F90-36150B01B83A}"/>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2BC2EE5A-1C4D-03A1-157E-B64CA68D9A95}"/>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3181389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81448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4060621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957357"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402845564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6596376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881157"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9" name="Group 8">
            <a:extLst>
              <a:ext uri="{FF2B5EF4-FFF2-40B4-BE49-F238E27FC236}">
                <a16:creationId xmlns:a16="http://schemas.microsoft.com/office/drawing/2014/main" id="{F260BCEF-BA8C-42B9-D1E6-EED60C93E5F0}"/>
              </a:ext>
            </a:extLst>
          </p:cNvPr>
          <p:cNvGrpSpPr/>
          <p:nvPr/>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19711761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881157"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p:nvPr/>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17834348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2414090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168542172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p:nvSpPr>
        <p:spPr bwMode="auto">
          <a:xfrm>
            <a:off x="1957357"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itchFamily="34" charset="0"/>
              <a:buNone/>
              <a:defRPr sz="1000">
                <a:solidFill>
                  <a:schemeClr val="tx1"/>
                </a:solidFill>
              </a:defRPr>
            </a:lvl1pPr>
            <a:lvl2pPr marL="137160" indent="0">
              <a:buFont typeface="Arial" pitchFamily="34" charset="0"/>
              <a:buNone/>
              <a:defRPr>
                <a:solidFill>
                  <a:schemeClr val="tx1"/>
                </a:solidFill>
              </a:defRPr>
            </a:lvl2pPr>
            <a:lvl3pPr marL="411480" indent="-137160">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6528402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p:nvPr/>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1808695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6684965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425900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125694035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19327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65176" indent="-128016">
              <a:spcAft>
                <a:spcPct val="0"/>
              </a:spcAft>
              <a:buFont typeface="Arial" pitchFamily="34" charset="0"/>
              <a:buChar char="•"/>
              <a:defRPr>
                <a:solidFill>
                  <a:schemeClr val="tx1"/>
                </a:solidFill>
              </a:defRPr>
            </a:lvl2pPr>
            <a:lvl3pPr marL="384048" indent="-118872">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20768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369909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0B074F14-A336-D182-0AB1-AB76522C5B45}"/>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609149D2-29D5-3F04-04A2-FDD3FE7726A5}"/>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62AB0011-6053-90C2-B1F0-358A434DD82E}"/>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A84539E7-377B-A548-E54C-3308A7EBD01A}"/>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33947355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319904910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3" name="Graphic 2">
            <a:extLst>
              <a:ext uri="{FF2B5EF4-FFF2-40B4-BE49-F238E27FC236}">
                <a16:creationId xmlns:a16="http://schemas.microsoft.com/office/drawing/2014/main" id="{2940BC11-BA3C-94AB-0E2B-00A33C86D29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5392673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1995565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86739661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gradFill>
        </p:spPr>
        <p:txBody>
          <a:bodyPr vert="horz" wrap="square" lIns="585216" tIns="91440" rIns="585216" bIns="45720" rtlCol="0">
            <a:spAutoFit/>
          </a:bodyPr>
          <a:lstStyle>
            <a:lvl1pPr marL="0" indent="0">
              <a:buNone/>
              <a:defRPr kumimoji="0" lang="en-US" sz="3200" b="0" i="0" u="none" strike="noStrike" cap="none" normalizeH="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p:nvPr/>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ct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a:cs typeface="Segoe UI Semibold" charset="0"/>
              </a:defRPr>
            </a:lvl1pPr>
            <a:lvl2pPr marL="0" indent="0" algn="l" defTabSz="914132" rtl="0" eaLnBrk="1" latinLnBrk="0" hangingPunct="1">
              <a:lnSpc>
                <a:spcPct val="110000"/>
              </a:lnSpc>
              <a:spcBef>
                <a:spcPct val="0"/>
              </a:spcBef>
              <a:spcAft>
                <a:spcPts val="600"/>
              </a:spcAft>
              <a:buClrTx/>
              <a:buSzPct val="110000"/>
              <a:buFont typeface="Arial"/>
              <a:buNone/>
              <a:defRPr lang="en-US" sz="2000" b="0" i="0" kern="1200" smtClean="0">
                <a:solidFill>
                  <a:schemeClr val="tx1"/>
                </a:solidFill>
                <a:effectLst/>
                <a:latin typeface="Segoe UI"/>
                <a:ea typeface="Segoe UI"/>
                <a:cs typeface="Segoe UI" charset="0"/>
              </a:defRPr>
            </a:lvl2pPr>
            <a:lvl3pPr marL="288925" indent="-222250" algn="l" defTabSz="914132" rtl="0" eaLnBrk="1" latinLnBrk="0" hangingPunct="1">
              <a:lnSpc>
                <a:spcPct val="110000"/>
              </a:lnSpc>
              <a:spcBef>
                <a:spcPct val="0"/>
              </a:spcBef>
              <a:spcAft>
                <a:spcPts val="600"/>
              </a:spcAft>
              <a:buClrTx/>
              <a:buSzPct val="120000"/>
              <a:buFont typeface="Arial"/>
              <a:buChar char="•"/>
              <a:defRPr lang="en-US" sz="2000" b="0" i="0" kern="1200" smtClean="0">
                <a:solidFill>
                  <a:schemeClr val="tx1"/>
                </a:solidFill>
                <a:effectLst/>
                <a:latin typeface="Segoe UI"/>
                <a:ea typeface="Segoe UI"/>
                <a:cs typeface="Segoe UI" charset="0"/>
              </a:defRPr>
            </a:lvl3pPr>
            <a:lvl4pPr marL="631825" indent="-182880" algn="l" defTabSz="914132" rtl="0" eaLnBrk="1" latinLnBrk="0" hangingPunct="1">
              <a:lnSpc>
                <a:spcPct val="110000"/>
              </a:lnSpc>
              <a:spcBef>
                <a:spcPct val="0"/>
              </a:spcBef>
              <a:spcAft>
                <a:spcPts val="600"/>
              </a:spcAft>
              <a:buClrTx/>
              <a:buFont typeface="Arial"/>
              <a:buChar char="•"/>
              <a:defRPr lang="en-US" sz="1800" b="0" i="0" kern="1200" smtClean="0">
                <a:solidFill>
                  <a:schemeClr val="tx1"/>
                </a:solidFill>
                <a:effectLst/>
                <a:latin typeface="Segoe UI"/>
                <a:ea typeface="Segoe UI"/>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a:solidFill>
                  <a:schemeClr val="tx1"/>
                </a:solidFill>
                <a:effectLst/>
                <a:latin typeface="Segoe UI"/>
                <a:ea typeface="Segoe UI"/>
                <a:cs typeface="Segoe UI" charset="0"/>
              </a:defRPr>
            </a:lvl5pPr>
            <a:lvl6pPr marL="1873781" indent="-228533" algn="l" defTabSz="914132" rtl="0" eaLnBrk="1" latinLnBrk="0" hangingPunct="1">
              <a:lnSpc>
                <a:spcPct val="110000"/>
              </a:lnSpc>
              <a:spcBef>
                <a:spcPts val="500"/>
              </a:spcBef>
              <a:buFont typeface="Arial"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ct val="0"/>
              </a:spcBef>
              <a:spcAft>
                <a:spcPts val="600"/>
              </a:spcAft>
              <a:buClr>
                <a:srgbClr val="E9E9E9"/>
              </a:buClr>
              <a:buSzPct val="120000"/>
              <a:buFontTx/>
              <a:buNone/>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890245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itchFamily="34" charset="0"/>
              <a:buNone/>
              <a:defRPr>
                <a:solidFill>
                  <a:schemeClr val="tx1"/>
                </a:solidFill>
              </a:defRPr>
            </a:lvl1pPr>
            <a:lvl2pPr marL="137160" indent="0">
              <a:buFont typeface="Arial" pitchFamily="34" charset="0"/>
              <a:buNone/>
              <a:defRPr>
                <a:solidFill>
                  <a:schemeClr val="tx1"/>
                </a:solidFill>
              </a:defRPr>
            </a:lvl2pPr>
            <a:lvl3pPr marL="265176" indent="0">
              <a:buFont typeface="Arial"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41148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itchFamily="34" charset="0"/>
              <a:buNone/>
              <a:defRPr>
                <a:solidFill>
                  <a:schemeClr val="tx1"/>
                </a:solidFill>
                <a:latin typeface="+mj-lt"/>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itchFamily="34" charset="0"/>
              <a:buNone/>
              <a:defRPr>
                <a:solidFill>
                  <a:schemeClr val="tx1"/>
                </a:solidFill>
                <a:latin typeface="+mj-lt"/>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381083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87629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6037173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p:nvPr/>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130620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p:nvPr/>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p:nvPr/>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p:nvPr/>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p:nvPr/>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itchFamily="34" charset="0"/>
              <a:buNone/>
            </a:pPr>
            <a:r>
              <a:rPr lang="en-US"/>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63904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pic>
        <p:nvPicPr>
          <p:cNvPr id="4" name="MS logo gray - EMF">
            <a:extLst>
              <a:ext uri="{FF2B5EF4-FFF2-40B4-BE49-F238E27FC236}">
                <a16:creationId xmlns:a16="http://schemas.microsoft.com/office/drawing/2014/main" id="{3307C9F5-757B-E011-E25E-7992E93F4B2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76816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ct val="0"/>
              </a:spcAft>
              <a:buFont typeface="Arial" pitchFamily="34" charset="0"/>
              <a:buNone/>
              <a:defRPr lang="en-US" sz="3600" b="0" kern="1200" cap="none" spc="-50" baseline="0">
                <a:ln w="3175">
                  <a:noFill/>
                </a:ln>
                <a:solidFill>
                  <a:schemeClr val="accent3"/>
                </a:solidFill>
                <a:effectLst/>
                <a:latin typeface="+mj-lt"/>
                <a:ea typeface="+mn-ea"/>
                <a:cs typeface="Segoe UI"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smtClean="0">
                <a:ln w="3175">
                  <a:noFill/>
                </a:ln>
                <a:solidFill>
                  <a:schemeClr val="tx1"/>
                </a:solidFill>
                <a:effectLst/>
                <a:latin typeface="+mn-lt"/>
                <a:ea typeface="+mn-ea"/>
                <a:cs typeface="Segoe UI" pitchFamily="34" charset="0"/>
              </a:defRPr>
            </a:lvl1pPr>
            <a:lvl2pPr marL="155448" indent="0">
              <a:buNone/>
              <a:defRPr lang="en-US" sz="2000" b="0" kern="1200" cap="none" spc="-50" baseline="0" smtClean="0">
                <a:ln w="3175">
                  <a:noFill/>
                </a:ln>
                <a:solidFill>
                  <a:schemeClr val="bg1"/>
                </a:solidFill>
                <a:effectLst/>
                <a:latin typeface="+mn-lt"/>
                <a:ea typeface="+mn-ea"/>
                <a:cs typeface="Segoe UI"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401132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96083425"/>
      </p:ext>
    </p:extLst>
  </p:cSld>
  <p:clrMapOvr>
    <a:masterClrMapping/>
  </p:clrMapOvr>
  <p:transition>
    <p:fade/>
  </p:transition>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6793505"/>
      </p:ext>
    </p:extLst>
  </p:cSld>
  <p:clrMapOvr>
    <a:masterClrMapping/>
  </p:clrMapOvr>
  <p:transition>
    <p:fade/>
  </p:transition>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tx1"/>
                </a:solidFill>
                <a:latin typeface="+mn-lt"/>
                <a:cs typeface="Segoe UI"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a:solidFill>
                  <a:srgbClr val="000000"/>
                </a:solidFill>
                <a:effectLst/>
                <a:latin typeface="Segoe UI"/>
                <a:ea typeface="Segoe UI"/>
                <a:cs typeface="Segoe UI"/>
              </a:rPr>
              <a:t>© Copyright Microsoft Corporation.Todos los derechos reservados.</a:t>
            </a:r>
          </a:p>
        </p:txBody>
      </p:sp>
      <p:pic>
        <p:nvPicPr>
          <p:cNvPr id="4" name="Picture 3">
            <a:extLst>
              <a:ext uri="{FF2B5EF4-FFF2-40B4-BE49-F238E27FC236}">
                <a16:creationId xmlns:a16="http://schemas.microsoft.com/office/drawing/2014/main" id="{DB3A398E-611E-E6E6-9097-4EE892A56D9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MS logo gray - EMF" descr="Microsoft logo, gray text version">
            <a:extLst>
              <a:ext uri="{FF2B5EF4-FFF2-40B4-BE49-F238E27FC236}">
                <a16:creationId xmlns:a16="http://schemas.microsoft.com/office/drawing/2014/main" id="{675EDD39-23DD-4DD1-D2F0-A8E3857C82D6}"/>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Footer Placeholder 2">
            <a:extLst>
              <a:ext uri="{FF2B5EF4-FFF2-40B4-BE49-F238E27FC236}">
                <a16:creationId xmlns:a16="http://schemas.microsoft.com/office/drawing/2014/main" id="{01E5F4C1-F485-5452-C2BC-336A4D3CB45C}"/>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2297386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a:blip r:embed="rId2"/>
          <a:srcRect r="19824"/>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pic>
        <p:nvPicPr>
          <p:cNvPr id="4" name="Picture 3">
            <a:extLst>
              <a:ext uri="{FF2B5EF4-FFF2-40B4-BE49-F238E27FC236}">
                <a16:creationId xmlns:a16="http://schemas.microsoft.com/office/drawing/2014/main" id="{0512ADC4-B653-ECC2-D184-A5F75967C7AE}"/>
              </a:ext>
              <a:ext uri="{C183D7F6-B498-43B3-948B-1728B52AA6E4}">
                <adec:decorative xmlns:adec="http://schemas.microsoft.com/office/drawing/2017/decorative" val="1"/>
              </a:ext>
            </a:extLst>
          </p:cNvPr>
          <p:cNvPicPr>
            <a:picLocks noChangeAspect="1"/>
          </p:cNvPicPr>
          <p:nvPr userDrawn="1"/>
        </p:nvPicPr>
        <p:blipFill>
          <a:blip r:embed="rId2"/>
          <a:srcRect r="19824"/>
          <a:stretch>
            <a:fillRect/>
          </a:stretch>
        </p:blipFill>
        <p:spPr>
          <a:xfrm>
            <a:off x="2417010" y="0"/>
            <a:ext cx="9774990" cy="6858000"/>
          </a:xfrm>
          <a:prstGeom prst="rect">
            <a:avLst/>
          </a:prstGeom>
        </p:spPr>
      </p:pic>
    </p:spTree>
    <p:extLst>
      <p:ext uri="{BB962C8B-B14F-4D97-AF65-F5344CB8AC3E}">
        <p14:creationId xmlns:p14="http://schemas.microsoft.com/office/powerpoint/2010/main" val="1056744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ct val="0"/>
              </a:spcBef>
              <a:spcAft>
                <a:spcPts val="1200"/>
              </a:spcAft>
              <a:buFont typeface="Arial" pitchFamily="34" charset="0"/>
              <a:buChar char="•"/>
              <a:defRPr sz="2200">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F39AA81A-5C5B-B92D-2F5A-DF2C58CC0AC4}"/>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8890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ct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ct val="0"/>
              </a:spcBef>
              <a:spcAft>
                <a:spcPts val="1200"/>
              </a:spcAft>
            </a:pPr>
            <a:r>
              <a:rPr lang="en-US"/>
              <a:t>Click to edit Master text styles</a:t>
            </a:r>
          </a:p>
        </p:txBody>
      </p:sp>
    </p:spTree>
    <p:extLst>
      <p:ext uri="{BB962C8B-B14F-4D97-AF65-F5344CB8AC3E}">
        <p14:creationId xmlns:p14="http://schemas.microsoft.com/office/powerpoint/2010/main" val="17394698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3461639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102430087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6096000" y="0"/>
            <a:ext cx="6096000" cy="6858000"/>
          </a:xfrm>
          <a:prstGeom prst="rect">
            <a:avLst/>
          </a:prstGeom>
        </p:spPr>
      </p:pic>
    </p:spTree>
    <p:extLst>
      <p:ext uri="{BB962C8B-B14F-4D97-AF65-F5344CB8AC3E}">
        <p14:creationId xmlns:p14="http://schemas.microsoft.com/office/powerpoint/2010/main" val="11738987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65176" indent="-128016">
              <a:spcAft>
                <a:spcPct val="0"/>
              </a:spcAft>
              <a:buFont typeface="Arial" pitchFamily="34" charset="0"/>
              <a:buChar char="•"/>
              <a:defRPr>
                <a:solidFill>
                  <a:schemeClr val="tx1"/>
                </a:solidFill>
              </a:defRPr>
            </a:lvl2pPr>
            <a:lvl3pPr marL="384048" indent="-118872">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65176" indent="-128016">
              <a:spcAft>
                <a:spcPct val="0"/>
              </a:spcAft>
              <a:buFont typeface="Arial" pitchFamily="34" charset="0"/>
              <a:buChar char="•"/>
              <a:defRPr>
                <a:solidFill>
                  <a:schemeClr val="tx1"/>
                </a:solidFill>
              </a:defRPr>
            </a:lvl2pPr>
            <a:lvl3pPr marL="384048" indent="-118872">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36653362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271822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8866761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767457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74320" indent="-137160">
              <a:spcAft>
                <a:spcPct val="0"/>
              </a:spcAft>
              <a:buFont typeface="Arial" pitchFamily="34" charset="0"/>
              <a:buChar char="•"/>
              <a:defRPr>
                <a:solidFill>
                  <a:schemeClr val="tx1"/>
                </a:solidFill>
              </a:defRPr>
            </a:lvl2pPr>
            <a:lvl3pPr marL="411480" indent="-137160">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74320" indent="-137160">
              <a:spcAft>
                <a:spcPct val="0"/>
              </a:spcAft>
              <a:buFont typeface="Arial" pitchFamily="34" charset="0"/>
              <a:buChar char="•"/>
              <a:defRPr>
                <a:solidFill>
                  <a:schemeClr val="tx1"/>
                </a:solidFill>
              </a:defRPr>
            </a:lvl2pPr>
            <a:lvl3pPr marL="411480" indent="-137160">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302525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626442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01823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itchFamily="34" charset="0"/>
              <a:buChar char="•"/>
              <a:defRPr>
                <a:solidFill>
                  <a:schemeClr val="tx1"/>
                </a:solidFill>
              </a:defRPr>
            </a:lvl1pPr>
            <a:lvl2pPr marL="265176" indent="-128016">
              <a:buFont typeface="Arial" pitchFamily="34" charset="0"/>
              <a:buChar char="•"/>
              <a:defRPr>
                <a:solidFill>
                  <a:schemeClr val="tx1"/>
                </a:solidFill>
              </a:defRPr>
            </a:lvl2pPr>
            <a:lvl3pPr marL="384048" indent="-118872">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109966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theme" Target="../theme/theme4.xml"/><Relationship Id="rId1"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slideLayout" Target="../slideLayouts/slideLayout79.xml"/><Relationship Id="rId55" Type="http://schemas.openxmlformats.org/officeDocument/2006/relationships/slideLayout" Target="../slideLayouts/slideLayout84.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3" Type="http://schemas.openxmlformats.org/officeDocument/2006/relationships/slideLayout" Target="../slideLayouts/slideLayout82.xml"/><Relationship Id="rId5" Type="http://schemas.openxmlformats.org/officeDocument/2006/relationships/slideLayout" Target="../slideLayouts/slideLayout34.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56" Type="http://schemas.openxmlformats.org/officeDocument/2006/relationships/slideLayout" Target="../slideLayouts/slideLayout85.xml"/><Relationship Id="rId8" Type="http://schemas.openxmlformats.org/officeDocument/2006/relationships/slideLayout" Target="../slideLayouts/slideLayout37.xml"/><Relationship Id="rId51" Type="http://schemas.openxmlformats.org/officeDocument/2006/relationships/slideLayout" Target="../slideLayouts/slideLayout80.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54" Type="http://schemas.openxmlformats.org/officeDocument/2006/relationships/slideLayout" Target="../slideLayouts/slideLayout8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slideLayout" Target="../slideLayouts/slideLayout78.xml"/><Relationship Id="rId57" Type="http://schemas.openxmlformats.org/officeDocument/2006/relationships/theme" Target="../theme/theme5.xml"/><Relationship Id="rId10" Type="http://schemas.openxmlformats.org/officeDocument/2006/relationships/slideLayout" Target="../slideLayouts/slideLayout39.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5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 Type="http://schemas.openxmlformats.org/officeDocument/2006/relationships/slideLayout" Target="../slideLayouts/slideLayout90.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theme" Target="../theme/theme6.xml"/><Relationship Id="rId10" Type="http://schemas.openxmlformats.org/officeDocument/2006/relationships/slideLayout" Target="../slideLayouts/slideLayout95.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1A8E8880-3E47-CA82-5DD0-BF2C02CFB609}"/>
              </a:ext>
            </a:extLst>
          </p:cNvPr>
          <p:cNvCxnSpPr/>
          <p:nvPr userDrawn="1"/>
        </p:nvCxnSpPr>
        <p:spPr>
          <a:xfrm flipH="1">
            <a:off x="-133350" y="5480902"/>
            <a:ext cx="0" cy="137709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 Placeholder 4">
            <a:extLst>
              <a:ext uri="{FF2B5EF4-FFF2-40B4-BE49-F238E27FC236}">
                <a16:creationId xmlns:a16="http://schemas.microsoft.com/office/drawing/2014/main" id="{C0FF0D54-D8D7-054B-91A4-0B499CD942FE}"/>
              </a:ext>
            </a:extLst>
          </p:cNvPr>
          <p:cNvSpPr txBox="1"/>
          <p:nvPr userDrawn="1"/>
        </p:nvSpPr>
        <p:spPr>
          <a:xfrm rot="16200000">
            <a:off x="-1095339" y="5937186"/>
            <a:ext cx="1377097" cy="464531"/>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ct val="0"/>
              </a:spcBef>
              <a:spcAft>
                <a:spcPct val="0"/>
              </a:spcAft>
              <a:buClrTx/>
              <a:buSzPct val="90000"/>
              <a:buFont typeface="Wingdings" panose="05000000000000000000" pitchFamily="2" charset="2"/>
              <a:buNone/>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800" b="0" i="0" strike="noStrike" cap="none" spc="0" baseline="0">
                <a:solidFill>
                  <a:srgbClr val="000000"/>
                </a:solidFill>
                <a:effectLst/>
                <a:latin typeface="Segoe UI Light"/>
                <a:ea typeface="Segoe UI Light"/>
                <a:cs typeface="Segoe UI Light"/>
              </a:rPr>
              <a:t>Deje 1/5 de la parte inferior de cada</a:t>
            </a:r>
          </a:p>
          <a:p>
            <a:r>
              <a:rPr lang="es-ES" sz="800" b="0" i="0" strike="noStrike" cap="none" spc="0" baseline="0">
                <a:solidFill>
                  <a:srgbClr val="000000"/>
                </a:solidFill>
                <a:effectLst/>
                <a:latin typeface="Segoe UI Light"/>
                <a:ea typeface="Segoe UI Light"/>
                <a:cs typeface="Segoe UI Light"/>
              </a:rPr>
              <a:t>página sin contenido para</a:t>
            </a:r>
          </a:p>
          <a:p>
            <a:r>
              <a:rPr lang="es-ES" sz="800" b="0" i="0" strike="noStrike" cap="none" spc="0" baseline="0">
                <a:solidFill>
                  <a:srgbClr val="000000"/>
                </a:solidFill>
                <a:effectLst/>
                <a:latin typeface="Segoe UI Light"/>
                <a:ea typeface="Segoe UI Light"/>
                <a:cs typeface="Segoe UI Light"/>
              </a:rPr>
              <a:t>subtítulos ocultos</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5487" r:id="rId2"/>
    <p:sldLayoutId id="2147485488" r:id="rId3"/>
    <p:sldLayoutId id="2147485489" r:id="rId4"/>
    <p:sldLayoutId id="2147485490" r:id="rId5"/>
    <p:sldLayoutId id="2147485491" r:id="rId6"/>
    <p:sldLayoutId id="2147485492" r:id="rId7"/>
    <p:sldLayoutId id="2147485493" r:id="rId8"/>
    <p:sldLayoutId id="2147485494" r:id="rId9"/>
    <p:sldLayoutId id="2147485495" r:id="rId10"/>
    <p:sldLayoutId id="2147485496" r:id="rId11"/>
    <p:sldLayoutId id="2147485497" r:id="rId1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3"/>
          <a:srcRect l="762"/>
          <a:stretch>
            <a:fillRect/>
          </a:stretch>
        </p:blipFill>
        <p:spPr>
          <a:xfrm rot="5400000">
            <a:off x="9464500" y="2843773"/>
            <a:ext cx="6858000" cy="1170455"/>
          </a:xfrm>
          <a:prstGeom prst="rect">
            <a:avLst/>
          </a:prstGeom>
        </p:spPr>
      </p:pic>
    </p:spTree>
    <p:extLst>
      <p:ext uri="{BB962C8B-B14F-4D97-AF65-F5344CB8AC3E}">
        <p14:creationId xmlns:p14="http://schemas.microsoft.com/office/powerpoint/2010/main" val="2216180697"/>
      </p:ext>
    </p:extLst>
  </p:cSld>
  <p:clrMap bg1="lt1" tx1="dk1" bg2="lt2" tx2="dk2" accent1="accent1" accent2="accent2" accent3="accent3" accent4="accent4" accent5="accent5" accent6="accent6" hlink="hlink" folHlink="folHlink"/>
  <p:sldLayoutIdLst>
    <p:sldLayoutId id="2147485485" r:id="rId1"/>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gradFill>
            <a:gsLst>
              <a:gs pos="1250">
                <a:schemeClr val="tx1"/>
              </a:gs>
              <a:gs pos="100000">
                <a:schemeClr val="tx1"/>
              </a:gs>
            </a:gsLst>
            <a:lin ang="5400000" scaled="0"/>
          </a:gra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1A8E8880-3E47-CA82-5DD0-BF2C02CFB609}"/>
              </a:ext>
            </a:extLst>
          </p:cNvPr>
          <p:cNvCxnSpPr/>
          <p:nvPr/>
        </p:nvCxnSpPr>
        <p:spPr>
          <a:xfrm flipH="1">
            <a:off x="-133350" y="5480902"/>
            <a:ext cx="0" cy="137709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 Placeholder 4">
            <a:extLst>
              <a:ext uri="{FF2B5EF4-FFF2-40B4-BE49-F238E27FC236}">
                <a16:creationId xmlns:a16="http://schemas.microsoft.com/office/drawing/2014/main" id="{C0FF0D54-D8D7-054B-91A4-0B499CD942FE}"/>
              </a:ext>
            </a:extLst>
          </p:cNvPr>
          <p:cNvSpPr txBox="1"/>
          <p:nvPr/>
        </p:nvSpPr>
        <p:spPr>
          <a:xfrm rot="16200000">
            <a:off x="-1095339" y="5937186"/>
            <a:ext cx="1377097" cy="464531"/>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ct val="0"/>
              </a:spcBef>
              <a:spcAft>
                <a:spcPct val="0"/>
              </a:spcAft>
              <a:buClrTx/>
              <a:buSzPct val="90000"/>
              <a:buFont typeface="Wingdings" panose="05000000000000000000" pitchFamily="2" charset="2"/>
              <a:buNone/>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800" b="0" i="0" strike="noStrike" cap="none" spc="0" baseline="0">
                <a:solidFill>
                  <a:srgbClr val="000000"/>
                </a:solidFill>
                <a:effectLst/>
                <a:latin typeface="Segoe UI Light"/>
                <a:ea typeface="Segoe UI Light"/>
                <a:cs typeface="Segoe UI Light"/>
              </a:rPr>
              <a:t>Deje 1/5 de la parte inferior de cada</a:t>
            </a:r>
          </a:p>
          <a:p>
            <a:r>
              <a:rPr lang="es-ES" sz="800" b="0" i="0" strike="noStrike" cap="none" spc="0" baseline="0">
                <a:solidFill>
                  <a:srgbClr val="000000"/>
                </a:solidFill>
                <a:effectLst/>
                <a:latin typeface="Segoe UI Light"/>
                <a:ea typeface="Segoe UI Light"/>
                <a:cs typeface="Segoe UI Light"/>
              </a:rPr>
              <a:t>página sin contenido para</a:t>
            </a:r>
          </a:p>
          <a:p>
            <a:r>
              <a:rPr lang="es-ES" sz="800" b="0" i="0" strike="noStrike" cap="none" spc="0" baseline="0">
                <a:solidFill>
                  <a:srgbClr val="000000"/>
                </a:solidFill>
                <a:effectLst/>
                <a:latin typeface="Segoe UI Light"/>
                <a:ea typeface="Segoe UI Light"/>
                <a:cs typeface="Segoe UI Light"/>
              </a:rPr>
              <a:t>subtítulos ocultos</a:t>
            </a:r>
          </a:p>
        </p:txBody>
      </p:sp>
      <p:sp>
        <p:nvSpPr>
          <p:cNvPr id="5" name="Title Placeholder 1">
            <a:extLst>
              <a:ext uri="{FF2B5EF4-FFF2-40B4-BE49-F238E27FC236}">
                <a16:creationId xmlns:a16="http://schemas.microsoft.com/office/drawing/2014/main" id="{D97254DC-F5CE-963D-5483-3DDE1A4BAE70}"/>
              </a:ext>
            </a:extLst>
          </p:cNvPr>
          <p:cNvSpPr>
            <a:spLocks noGrp="1"/>
          </p:cNvSpPr>
          <p:nvPr>
            <p:ph type="title" idx="2"/>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6" name="Text Placeholder 3">
            <a:extLst>
              <a:ext uri="{FF2B5EF4-FFF2-40B4-BE49-F238E27FC236}">
                <a16:creationId xmlns:a16="http://schemas.microsoft.com/office/drawing/2014/main" id="{22085645-E01E-B1A4-6B8B-DBE0D7C9F6A4}"/>
              </a:ext>
            </a:extLst>
          </p:cNvPr>
          <p:cNvSpPr>
            <a:spLocks noGrp="1"/>
          </p:cNvSpPr>
          <p:nvPr>
            <p:ph type="body" idx="3"/>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ID" hidden="1">
            <a:extLst>
              <a:ext uri="{FF2B5EF4-FFF2-40B4-BE49-F238E27FC236}">
                <a16:creationId xmlns:a16="http://schemas.microsoft.com/office/drawing/2014/main" id="{90426415-5578-AD17-0C5D-2600B788CE91}"/>
              </a:ext>
            </a:extLst>
          </p:cNvPr>
          <p:cNvGrpSpPr/>
          <p:nvPr userDrawn="1"/>
        </p:nvGrpSpPr>
        <p:grpSpPr>
          <a:xfrm>
            <a:off x="0" y="0"/>
            <a:ext cx="12192000" cy="6858000"/>
            <a:chOff x="0" y="0"/>
            <a:chExt cx="12192000" cy="6858000"/>
          </a:xfrm>
        </p:grpSpPr>
        <p:cxnSp>
          <p:nvCxnSpPr>
            <p:cNvPr id="34" name="Straight Connector 33">
              <a:extLst>
                <a:ext uri="{FF2B5EF4-FFF2-40B4-BE49-F238E27FC236}">
                  <a16:creationId xmlns:a16="http://schemas.microsoft.com/office/drawing/2014/main" id="{49F9050A-ADF8-682C-B85F-488DCA54A580}"/>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90FF7C4-23F8-EFFB-81ED-DAA5A0BFD4D4}"/>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E592F76-7B91-578D-5ACE-B6ECB542286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ED11731-D65F-17C6-951B-1C74D4B31915}"/>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003C4E3-CFDB-D543-3FA7-7E65A3BF0603}"/>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5701C6A-3F9B-9BC6-3584-2DC6E4BA9E3B}"/>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C2BAFAF-E503-4B48-BDBB-EACF006573A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71DA768-9E80-4D3B-206F-61B5DEBD723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045EDF1-C5D1-D1BD-16FB-E3052DEB4077}"/>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1C003DA-E17A-BD8A-A6BF-91F5C3BF350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FEE14C6-CBBD-3DF5-50FD-EF51DE105D3B}"/>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8CE4255-F41B-FB8F-D06C-4514046400B7}"/>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5FCA9F-0168-FDB5-09AE-12FC82ECB7CB}"/>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0D497F7-500A-484F-F851-EAB2D16C36B5}"/>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4A5D7F8-355C-F1AD-C2AB-F95E391C6CAC}"/>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ABF36E-A596-2DE8-4D3F-4E02DEFAD45D}"/>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AA9BE86-79AA-3323-616D-3E4B8ADC2FC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255FF7-2ACF-D078-94EC-27E9C063093B}"/>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A863F2F-5DBB-3288-F27F-02AF4CDE30B6}"/>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0B63F54-3C67-4A76-41B4-D557631FBEF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3A3EA6A-B361-C66A-459E-FA51BEC70C9D}"/>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C08D121-B447-06EE-C60E-E87C8F44F76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19CE2B7-ACE6-576A-5FCE-AF5A78679B40}"/>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E7A7484-6A1E-F2CF-7545-8C04850458F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BB03460-6652-D4BC-64C8-946CCE9C264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3952219-A309-4616-8B83-EC0BAEF54A69}"/>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3DDD4C2-BA6C-A441-4BE4-7A7CFE2A3EA1}"/>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7B4B08-3553-1CA7-F363-08444ACD7652}"/>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DAC4282-DB79-BACA-2B35-245A13896FE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032BDC9-4669-6668-1CB8-496D638FB547}"/>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4E71C20-E197-4B6C-E64C-3B16222CC14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89127E9-58B5-93D3-73ED-689B6CDC0CC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5FE925B-92B1-EB6E-0690-B97B2C82BF61}"/>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B226ABE-2FBE-E0E9-FFC6-23205C4D55FA}"/>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0" name=".64 square" hidden="1">
            <a:extLst>
              <a:ext uri="{FF2B5EF4-FFF2-40B4-BE49-F238E27FC236}">
                <a16:creationId xmlns:a16="http://schemas.microsoft.com/office/drawing/2014/main" id="{8BB08D0F-759A-52AB-7A02-D78528A0612B}"/>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1" name=".32 square" hidden="1">
            <a:extLst>
              <a:ext uri="{FF2B5EF4-FFF2-40B4-BE49-F238E27FC236}">
                <a16:creationId xmlns:a16="http://schemas.microsoft.com/office/drawing/2014/main" id="{D4AEF4A8-3CBC-2EAF-A285-F244D5370332}"/>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2" name="Straight Arrow Connector 81">
            <a:extLst>
              <a:ext uri="{FF2B5EF4-FFF2-40B4-BE49-F238E27FC236}">
                <a16:creationId xmlns:a16="http://schemas.microsoft.com/office/drawing/2014/main" id="{587CD4FF-57FA-C4EB-1291-D578E25E003B}"/>
              </a:ext>
            </a:extLst>
          </p:cNvPr>
          <p:cNvCxnSpPr/>
          <p:nvPr userDrawn="1"/>
        </p:nvCxnSpPr>
        <p:spPr>
          <a:xfrm flipH="1">
            <a:off x="-133350" y="5480902"/>
            <a:ext cx="0" cy="137709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 Placeholder 4">
            <a:extLst>
              <a:ext uri="{FF2B5EF4-FFF2-40B4-BE49-F238E27FC236}">
                <a16:creationId xmlns:a16="http://schemas.microsoft.com/office/drawing/2014/main" id="{E1F13B1D-AA4A-8F6B-45D5-C3EDA5B756BD}"/>
              </a:ext>
            </a:extLst>
          </p:cNvPr>
          <p:cNvSpPr txBox="1"/>
          <p:nvPr userDrawn="1"/>
        </p:nvSpPr>
        <p:spPr>
          <a:xfrm rot="16200000">
            <a:off x="-1095339" y="5937186"/>
            <a:ext cx="1377097" cy="464531"/>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ct val="0"/>
              </a:spcBef>
              <a:spcAft>
                <a:spcPct val="0"/>
              </a:spcAft>
              <a:buClrTx/>
              <a:buSzPct val="90000"/>
              <a:buFont typeface="Wingdings" panose="05000000000000000000" pitchFamily="2" charset="2"/>
              <a:buNone/>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800" b="0" i="0" strike="noStrike" cap="none" spc="0" baseline="0">
                <a:solidFill>
                  <a:srgbClr val="000000"/>
                </a:solidFill>
                <a:effectLst/>
                <a:latin typeface="Segoe UI Light"/>
                <a:ea typeface="Segoe UI Light"/>
                <a:cs typeface="Segoe UI Light"/>
              </a:rPr>
              <a:t>Deje 1/5 de la parte inferior de cada</a:t>
            </a:r>
          </a:p>
          <a:p>
            <a:r>
              <a:rPr lang="es-ES" sz="800" b="0" i="0" strike="noStrike" cap="none" spc="0" baseline="0">
                <a:solidFill>
                  <a:srgbClr val="000000"/>
                </a:solidFill>
                <a:effectLst/>
                <a:latin typeface="Segoe UI Light"/>
                <a:ea typeface="Segoe UI Light"/>
                <a:cs typeface="Segoe UI Light"/>
              </a:rPr>
              <a:t>página sin contenido para</a:t>
            </a:r>
          </a:p>
          <a:p>
            <a:r>
              <a:rPr lang="es-ES" sz="800" b="0" i="0" strike="noStrike" cap="none" spc="0" baseline="0">
                <a:solidFill>
                  <a:srgbClr val="000000"/>
                </a:solidFill>
                <a:effectLst/>
                <a:latin typeface="Segoe UI Light"/>
                <a:ea typeface="Segoe UI Light"/>
                <a:cs typeface="Segoe UI Light"/>
              </a:rPr>
              <a:t>subtítulos ocultos</a:t>
            </a:r>
          </a:p>
        </p:txBody>
      </p:sp>
    </p:spTree>
    <p:extLst>
      <p:ext uri="{BB962C8B-B14F-4D97-AF65-F5344CB8AC3E}">
        <p14:creationId xmlns:p14="http://schemas.microsoft.com/office/powerpoint/2010/main" val="1687913888"/>
      </p:ext>
    </p:extLst>
  </p:cSld>
  <p:clrMap bg1="lt1" tx1="dk1" bg2="lt2" tx2="dk2" accent1="accent1" accent2="accent2" accent3="accent3" accent4="accent4" accent5="accent5" accent6="accent6" hlink="hlink" folHlink="folHlink"/>
  <p:sldLayoutIdLst>
    <p:sldLayoutId id="2147485509" r:id="rId1"/>
    <p:sldLayoutId id="2147485510" r:id="rId2"/>
    <p:sldLayoutId id="2147485511" r:id="rId3"/>
    <p:sldLayoutId id="2147485513" r:id="rId4"/>
    <p:sldLayoutId id="2147485515" r:id="rId5"/>
    <p:sldLayoutId id="2147485522" r:id="rId6"/>
    <p:sldLayoutId id="2147485523" r:id="rId7"/>
    <p:sldLayoutId id="2147485524" r:id="rId8"/>
    <p:sldLayoutId id="2147485525" r:id="rId9"/>
    <p:sldLayoutId id="2147485527" r:id="rId10"/>
    <p:sldLayoutId id="2147485528" r:id="rId11"/>
    <p:sldLayoutId id="2147485529" r:id="rId12"/>
    <p:sldLayoutId id="2147485530" r:id="rId13"/>
    <p:sldLayoutId id="2147485532" r:id="rId14"/>
    <p:sldLayoutId id="2147485535" r:id="rId15"/>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userDrawn="1">
          <p15:clr>
            <a:srgbClr val="C35EA4"/>
          </p15:clr>
        </p15:guide>
        <p15:guide id="32" pos="7313" userDrawn="1">
          <p15:clr>
            <a:srgbClr val="C35EA4"/>
          </p15:clr>
        </p15:guide>
        <p15:guide id="33" orient="horz" pos="369" userDrawn="1">
          <p15:clr>
            <a:srgbClr val="C35EA4"/>
          </p15:clr>
        </p15:guide>
        <p15:guide id="34" orient="horz" pos="3949" userDrawn="1">
          <p15:clr>
            <a:srgbClr val="C35EA4"/>
          </p15:clr>
        </p15:guide>
        <p15:guide id="35" orient="horz" pos="184" userDrawn="1">
          <p15:clr>
            <a:srgbClr val="A4A3A4"/>
          </p15:clr>
        </p15:guide>
        <p15:guide id="36" pos="185" userDrawn="1">
          <p15:clr>
            <a:srgbClr val="A4A3A4"/>
          </p15:clr>
        </p15:guide>
        <p15:guide id="37" orient="horz" pos="4135" userDrawn="1">
          <p15:clr>
            <a:srgbClr val="A4A3A4"/>
          </p15:clr>
        </p15:guide>
        <p15:guide id="38"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a:blip r:embed="rId3"/>
          <a:srcRect l="762"/>
          <a:stretch>
            <a:fillRect/>
          </a:stretch>
        </p:blipFill>
        <p:spPr>
          <a:xfrm rot="5400000">
            <a:off x="9464500" y="2843773"/>
            <a:ext cx="6858000" cy="1170455"/>
          </a:xfrm>
          <a:prstGeom prst="rect">
            <a:avLst/>
          </a:prstGeom>
        </p:spPr>
      </p:pic>
    </p:spTree>
    <p:extLst>
      <p:ext uri="{BB962C8B-B14F-4D97-AF65-F5344CB8AC3E}">
        <p14:creationId xmlns:p14="http://schemas.microsoft.com/office/powerpoint/2010/main" val="1874342231"/>
      </p:ext>
    </p:extLst>
  </p:cSld>
  <p:clrMap bg1="lt1" tx1="dk1" bg2="lt2" tx2="dk2" accent1="accent1" accent2="accent2" accent3="accent3" accent4="accent4" accent5="accent5" accent6="accent6" hlink="hlink" folHlink="folHlink"/>
  <p:sldLayoutIdLst>
    <p:sldLayoutId id="2147485534" r:id="rId1"/>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gradFill>
            <a:gsLst>
              <a:gs pos="1250">
                <a:schemeClr val="tx1"/>
              </a:gs>
              <a:gs pos="100000">
                <a:schemeClr val="tx1"/>
              </a:gs>
            </a:gsLst>
            <a:lin ang="5400000" scaled="0"/>
          </a:gra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p:nvSpPr>
            <p:spPr bwMode="auto">
              <a:xfrm>
                <a:off x="4135734"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p:nvSpPr>
            <p:spPr bwMode="auto">
              <a:xfrm>
                <a:off x="2989559"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p:nvSpPr>
            <p:spPr bwMode="auto">
              <a:xfrm>
                <a:off x="3997690" y="463095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B3BB"/>
                    </a:solidFill>
                    <a:effectLst/>
                    <a:latin typeface="Segoe UI Black"/>
                    <a:ea typeface="Segoe UI Black"/>
                    <a:cs typeface="Segoe UI Black"/>
                  </a:rPr>
                  <a:t>A</a:t>
                </a:r>
                <a:r>
                  <a:rPr lang="es-ES" sz="1000" b="0" i="0" strike="noStrike" cap="none" spc="0" baseline="0">
                    <a:solidFill>
                      <a:srgbClr val="FFB3BB"/>
                    </a:solidFill>
                    <a:effectLst/>
                    <a:latin typeface="Segoe UI Black"/>
                    <a:ea typeface="Segoe UI Black"/>
                    <a:cs typeface="Segoe UI Black"/>
                  </a:rPr>
                  <a:t>
          </a:t>
                </a:r>
                <a:endParaRPr kumimoji="0" lang="en-US" altLang="en-US" sz="1800" b="0" i="0" u="none" strike="noStrike" cap="none" normalizeH="0" baseline="0">
                  <a:ln>
                    <a:noFill/>
                  </a:ln>
                  <a:solidFill>
                    <a:srgbClr val="FFB3BB"/>
                  </a:solidFill>
                  <a:effectLst/>
                  <a:latin typeface="Arial"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p:nvSpPr>
            <p:spPr bwMode="auto">
              <a:xfrm>
                <a:off x="4100878" y="463095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p:nvSpPr>
            <p:spPr bwMode="auto">
              <a:xfrm>
                <a:off x="4150023" y="4839915"/>
                <a:ext cx="237299"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73262F</a:t>
                </a:r>
                <a:endParaRPr kumimoji="0" lang="en-US" altLang="en-US" sz="1800" b="0" i="0" u="none" strike="noStrike" cap="none" normalizeH="0" baseline="0">
                  <a:ln>
                    <a:noFill/>
                  </a:ln>
                  <a:solidFill>
                    <a:schemeClr val="tx1"/>
                  </a:solidFill>
                  <a:effectLst/>
                  <a:latin typeface="Arial"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p:nvSpPr>
            <p:spPr bwMode="auto">
              <a:xfrm>
                <a:off x="3997690" y="4143587"/>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3262F"/>
                    </a:solidFill>
                    <a:effectLst/>
                    <a:latin typeface="Segoe UI Black"/>
                    <a:ea typeface="Segoe UI Black"/>
                    <a:cs typeface="Segoe UI Black"/>
                  </a:rPr>
                  <a:t>A</a:t>
                </a:r>
                <a:r>
                  <a:rPr lang="es-ES" sz="1000" b="0" i="0" strike="noStrike" cap="none" spc="0" baseline="0">
                    <a:solidFill>
                      <a:srgbClr val="73262F"/>
                    </a:solidFill>
                    <a:effectLst/>
                    <a:latin typeface="Segoe UI Black"/>
                    <a:ea typeface="Segoe UI Black"/>
                    <a:cs typeface="Segoe UI Black"/>
                  </a:rPr>
                  <a:t>
          </a:t>
                </a:r>
                <a:endParaRPr kumimoji="0" lang="en-US" altLang="en-US" sz="1800" b="0" i="0" u="none" strike="noStrike" cap="none" normalizeH="0" baseline="0">
                  <a:ln>
                    <a:noFill/>
                  </a:ln>
                  <a:solidFill>
                    <a:srgbClr val="73262F"/>
                  </a:solidFill>
                  <a:effectLst/>
                  <a:latin typeface="Arial"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p:nvSpPr>
            <p:spPr bwMode="auto">
              <a:xfrm>
                <a:off x="4100877" y="414359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p:nvSpPr>
            <p:spPr bwMode="auto">
              <a:xfrm>
                <a:off x="4150021" y="4350859"/>
                <a:ext cx="24371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FFB3BB</a:t>
                </a:r>
                <a:endParaRPr kumimoji="0" lang="en-US" altLang="en-US" sz="1800" b="0" i="0" u="none" strike="noStrike" cap="none" normalizeH="0" baseline="0">
                  <a:ln>
                    <a:noFill/>
                  </a:ln>
                  <a:solidFill>
                    <a:schemeClr val="tx1"/>
                  </a:solidFill>
                  <a:effectLst/>
                  <a:latin typeface="Arial"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p:nvSpPr>
          <p:spPr bwMode="auto">
            <a:xfrm>
              <a:off x="4161942" y="4998418"/>
              <a:ext cx="22126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FFFFFF</a:t>
              </a:r>
              <a:endParaRPr kumimoji="0" lang="en-US" altLang="en-US" sz="1800" b="0" i="0" u="none" strike="noStrike" cap="none" normalizeH="0" baseline="0">
                <a:ln>
                  <a:noFill/>
                </a:ln>
                <a:solidFill>
                  <a:schemeClr val="tx1"/>
                </a:solidFill>
                <a:effectLst/>
                <a:latin typeface="Arial"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p:nvSpPr>
            <p:spPr bwMode="auto">
              <a:xfrm>
                <a:off x="2851514" y="438896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p:nvSpPr>
            <p:spPr bwMode="auto">
              <a:xfrm>
                <a:off x="2956289" y="438896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p:nvSpPr>
            <p:spPr bwMode="auto">
              <a:xfrm>
                <a:off x="3003849" y="4597927"/>
                <a:ext cx="23890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FF5C39</a:t>
                </a:r>
                <a:endParaRPr kumimoji="0" lang="en-US" altLang="en-US" sz="1800" b="0" i="0" u="none" strike="noStrike" cap="none" normalizeH="0" baseline="0">
                  <a:ln>
                    <a:noFill/>
                  </a:ln>
                  <a:effectLst/>
                  <a:latin typeface="Arial"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p:nvSpPr>
            <p:spPr bwMode="auto">
              <a:xfrm>
                <a:off x="2851516" y="463095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A38B"/>
                    </a:solidFill>
                    <a:effectLst/>
                    <a:latin typeface="Segoe UI Black"/>
                    <a:ea typeface="Segoe UI Black"/>
                    <a:cs typeface="Segoe UI Black"/>
                  </a:rPr>
                  <a:t>A</a:t>
                </a:r>
                <a:r>
                  <a:rPr lang="es-ES" sz="1000" b="0" i="0" strike="noStrike" cap="none" spc="0" baseline="0">
                    <a:solidFill>
                      <a:srgbClr val="FFA38B"/>
                    </a:solidFill>
                    <a:effectLst/>
                    <a:latin typeface="Segoe UI Black"/>
                    <a:ea typeface="Segoe UI Black"/>
                    <a:cs typeface="Segoe UI Black"/>
                  </a:rPr>
                  <a:t>
          </a:t>
                </a:r>
                <a:endParaRPr kumimoji="0" lang="en-US" altLang="en-US" sz="1800" b="0" i="0" u="none" strike="noStrike" cap="none" normalizeH="0" baseline="0">
                  <a:ln>
                    <a:noFill/>
                  </a:ln>
                  <a:solidFill>
                    <a:srgbClr val="FFA38B"/>
                  </a:solidFill>
                  <a:effectLst/>
                  <a:latin typeface="Arial"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p:nvSpPr>
            <p:spPr bwMode="auto">
              <a:xfrm>
                <a:off x="2956290" y="463095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p:nvSpPr>
            <p:spPr bwMode="auto">
              <a:xfrm>
                <a:off x="3003847" y="4839917"/>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73391D</a:t>
                </a:r>
                <a:endParaRPr kumimoji="0" lang="en-US" altLang="en-US" sz="1800" b="0" i="0" u="none" strike="noStrike" cap="none" normalizeH="0" baseline="0">
                  <a:ln>
                    <a:noFill/>
                  </a:ln>
                  <a:solidFill>
                    <a:schemeClr val="tx1"/>
                  </a:solidFill>
                  <a:effectLst/>
                  <a:latin typeface="Arial"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p:nvSpPr>
              <p:spPr bwMode="auto">
                <a:xfrm>
                  <a:off x="2851514" y="414358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3391D"/>
                      </a:solidFill>
                      <a:effectLst/>
                      <a:latin typeface="Segoe UI Black"/>
                      <a:ea typeface="Segoe UI Black"/>
                      <a:cs typeface="Segoe UI Black"/>
                    </a:rPr>
                    <a:t>A</a:t>
                  </a:r>
                  <a:r>
                    <a:rPr lang="es-ES" sz="1000" b="0" i="0" strike="noStrike" cap="none" spc="0" baseline="0">
                      <a:solidFill>
                        <a:srgbClr val="73391D"/>
                      </a:solidFill>
                      <a:effectLst/>
                      <a:latin typeface="Segoe UI Black"/>
                      <a:ea typeface="Segoe UI Black"/>
                      <a:cs typeface="Segoe UI Black"/>
                    </a:rPr>
                    <a:t>
          </a:t>
                  </a:r>
                  <a:endParaRPr kumimoji="0" lang="en-US" altLang="en-US" sz="1800" b="0" i="0" u="none" strike="noStrike" cap="none" normalizeH="0" baseline="0">
                    <a:ln>
                      <a:noFill/>
                    </a:ln>
                    <a:solidFill>
                      <a:srgbClr val="73391D"/>
                    </a:solidFill>
                    <a:effectLst/>
                    <a:latin typeface="Arial"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p:nvSpPr>
              <p:spPr bwMode="auto">
                <a:xfrm>
                  <a:off x="2956290" y="4143589"/>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p:nvSpPr>
            <p:spPr bwMode="auto">
              <a:xfrm>
                <a:off x="3003848" y="435086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FFA38B</a:t>
                </a:r>
                <a:endParaRPr kumimoji="0" lang="en-US" altLang="en-US" sz="1800" b="0" i="0" u="none" strike="noStrike" cap="none" normalizeH="0" baseline="0">
                  <a:ln>
                    <a:noFill/>
                  </a:ln>
                  <a:solidFill>
                    <a:schemeClr val="tx1"/>
                  </a:solidFill>
                  <a:effectLst/>
                  <a:latin typeface="Arial"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p:nvSpPr>
          <p:spPr bwMode="auto">
            <a:xfrm>
              <a:off x="3020516" y="4998418"/>
              <a:ext cx="23088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F4F3F5</a:t>
              </a:r>
              <a:endParaRPr kumimoji="0" lang="en-US" altLang="en-US" sz="1800" b="0" i="0" u="none" strike="noStrike" cap="none" normalizeH="0" baseline="0">
                <a:ln>
                  <a:noFill/>
                </a:ln>
                <a:solidFill>
                  <a:schemeClr val="tx1"/>
                </a:solidFill>
                <a:effectLst/>
                <a:latin typeface="Arial"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p:nvSpPr>
            <p:spPr bwMode="auto">
              <a:xfrm>
                <a:off x="6299678" y="4398352"/>
                <a:ext cx="368776"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spc="0" baseline="0">
                    <a:solidFill>
                      <a:srgbClr val="FFFFFF"/>
                    </a:solidFill>
                    <a:effectLst/>
                    <a:latin typeface="Segoe UI Black"/>
                    <a:ea typeface="Segoe UI Black"/>
                    <a:cs typeface="Segoe UI Black"/>
                  </a:rPr>
                  <a:t>A</a:t>
                </a:r>
                <a:r>
                  <a:rPr lang="es-ES" sz="9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p:nvSpPr>
            <p:spPr bwMode="auto">
              <a:xfrm>
                <a:off x="6404452" y="4398352"/>
                <a:ext cx="368776"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spc="0" baseline="0">
                    <a:solidFill>
                      <a:srgbClr val="000000"/>
                    </a:solidFill>
                    <a:effectLst/>
                    <a:latin typeface="Segoe UI Black"/>
                    <a:ea typeface="Segoe UI Black"/>
                    <a:cs typeface="Segoe UI Black"/>
                  </a:rPr>
                  <a:t>A</a:t>
                </a:r>
                <a:r>
                  <a:rPr lang="es-ES" sz="9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p:nvSpPr>
            <p:spPr bwMode="auto">
              <a:xfrm>
                <a:off x="6440784" y="4599618"/>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0078D4</a:t>
                </a:r>
                <a:endParaRPr kumimoji="0" lang="en-US" altLang="en-US" sz="1800" b="0" i="0" u="none" strike="noStrike" cap="none" normalizeH="0" baseline="0">
                  <a:ln>
                    <a:noFill/>
                  </a:ln>
                  <a:solidFill>
                    <a:schemeClr val="bg1"/>
                  </a:solidFill>
                  <a:effectLst/>
                  <a:latin typeface="Arial"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p:nvSpPr>
            <p:spPr bwMode="auto">
              <a:xfrm>
                <a:off x="6288452" y="463264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8DC8E8"/>
                    </a:solidFill>
                    <a:effectLst/>
                    <a:latin typeface="Segoe UI Black"/>
                    <a:ea typeface="Segoe UI Black"/>
                    <a:cs typeface="Segoe UI Black"/>
                  </a:rPr>
                  <a:t>A</a:t>
                </a:r>
                <a:r>
                  <a:rPr lang="es-ES" sz="1000" b="0" i="0" strike="noStrike" cap="none" spc="0" baseline="0">
                    <a:solidFill>
                      <a:srgbClr val="8DC8E8"/>
                    </a:solidFill>
                    <a:effectLst/>
                    <a:latin typeface="Segoe UI Black"/>
                    <a:ea typeface="Segoe UI Black"/>
                    <a:cs typeface="Segoe UI Black"/>
                  </a:rPr>
                  <a:t>
          </a:t>
                </a:r>
                <a:endParaRPr kumimoji="0" lang="en-US" altLang="en-US" sz="1800" b="0" i="0" u="none" strike="noStrike" cap="none" normalizeH="0" baseline="0">
                  <a:ln>
                    <a:noFill/>
                  </a:ln>
                  <a:solidFill>
                    <a:srgbClr val="8DC8E8"/>
                  </a:solidFill>
                  <a:effectLst/>
                  <a:latin typeface="Arial"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p:nvSpPr>
            <p:spPr bwMode="auto">
              <a:xfrm>
                <a:off x="6393227" y="463264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p:nvSpPr>
            <p:spPr bwMode="auto">
              <a:xfrm>
                <a:off x="6440784" y="484160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2A446F</a:t>
                </a:r>
                <a:endParaRPr kumimoji="0" lang="en-US" altLang="en-US" sz="1800" b="0" i="0" u="none" strike="noStrike" cap="none" normalizeH="0" baseline="0">
                  <a:ln>
                    <a:noFill/>
                  </a:ln>
                  <a:solidFill>
                    <a:schemeClr val="tx1"/>
                  </a:solidFill>
                  <a:effectLst/>
                  <a:latin typeface="Arial"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p:nvSpPr>
            <p:spPr bwMode="auto">
              <a:xfrm>
                <a:off x="6288453" y="4145279"/>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2A446F"/>
                    </a:solidFill>
                    <a:effectLst/>
                    <a:latin typeface="Segoe UI Black"/>
                    <a:ea typeface="Segoe UI Black"/>
                    <a:cs typeface="Segoe UI Black"/>
                  </a:rPr>
                  <a:t>A</a:t>
                </a:r>
                <a:r>
                  <a:rPr lang="es-ES" sz="1000" b="0" i="0" strike="noStrike" cap="none" spc="0" baseline="0">
                    <a:solidFill>
                      <a:srgbClr val="2A446F"/>
                    </a:solidFill>
                    <a:effectLst/>
                    <a:latin typeface="Segoe UI Black"/>
                    <a:ea typeface="Segoe UI Black"/>
                    <a:cs typeface="Segoe UI Black"/>
                  </a:rPr>
                  <a:t>
          </a:t>
                </a:r>
                <a:endParaRPr kumimoji="0" lang="en-US" altLang="en-US" sz="1800" b="0" i="0" u="none" strike="noStrike" cap="none" normalizeH="0" baseline="0">
                  <a:ln>
                    <a:noFill/>
                  </a:ln>
                  <a:solidFill>
                    <a:srgbClr val="2A446F"/>
                  </a:solidFill>
                  <a:effectLst/>
                  <a:latin typeface="Arial"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p:nvSpPr>
            <p:spPr bwMode="auto">
              <a:xfrm>
                <a:off x="6393228" y="414528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p:nvSpPr>
            <p:spPr bwMode="auto">
              <a:xfrm>
                <a:off x="6440785" y="4352549"/>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8DC8E8</a:t>
                </a:r>
                <a:endParaRPr kumimoji="0" lang="en-US" altLang="en-US" sz="1800" b="0" i="0" u="none" strike="noStrike" cap="none" normalizeH="0" baseline="0">
                  <a:ln>
                    <a:noFill/>
                  </a:ln>
                  <a:solidFill>
                    <a:schemeClr val="tx1"/>
                  </a:solidFill>
                  <a:effectLst/>
                  <a:latin typeface="Arial"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p:nvPr/>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p:nvSpPr>
            <p:spPr bwMode="auto">
              <a:xfrm>
                <a:off x="5300959" y="3988719"/>
                <a:ext cx="62211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spc="0" baseline="0">
                    <a:solidFill>
                      <a:srgbClr val="FFFFFF"/>
                    </a:solidFill>
                    <a:effectLst/>
                    <a:latin typeface="Segoe UI"/>
                    <a:ea typeface="Segoe UI"/>
                    <a:cs typeface="Segoe UI"/>
                  </a:rPr>
                  <a:t>Azul negro</a:t>
                </a:r>
                <a:endParaRPr kumimoji="0" lang="en-US" altLang="en-US" sz="1800" b="0" i="0" u="none" strike="noStrike" cap="none" normalizeH="0" baseline="0">
                  <a:ln>
                    <a:noFill/>
                  </a:ln>
                  <a:solidFill>
                    <a:schemeClr val="tx1"/>
                  </a:solidFill>
                  <a:effectLst/>
                  <a:latin typeface="Arial"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p:nvSpPr>
            <p:spPr bwMode="auto">
              <a:xfrm>
                <a:off x="5300957" y="4103794"/>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091F2C</a:t>
                </a:r>
                <a:endParaRPr kumimoji="0" lang="en-US" altLang="en-US" sz="1800" b="0" i="0" u="none" strike="noStrike" cap="none" normalizeH="0" baseline="0">
                  <a:ln>
                    <a:noFill/>
                  </a:ln>
                  <a:solidFill>
                    <a:schemeClr val="tx1"/>
                  </a:solidFill>
                  <a:effectLst/>
                  <a:latin typeface="Arial"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p:nvSpPr>
            <p:spPr bwMode="auto">
              <a:xfrm>
                <a:off x="5142277" y="463771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CD9BCF"/>
                    </a:solidFill>
                    <a:effectLst/>
                    <a:latin typeface="Segoe UI Black"/>
                    <a:ea typeface="Segoe UI Black"/>
                    <a:cs typeface="Segoe UI Black"/>
                  </a:rPr>
                  <a:t>A</a:t>
                </a:r>
                <a:r>
                  <a:rPr lang="es-ES" sz="1000" b="0" i="0" strike="noStrike" cap="none" spc="0" baseline="0">
                    <a:solidFill>
                      <a:srgbClr val="CD9BCF"/>
                    </a:solidFill>
                    <a:effectLst/>
                    <a:latin typeface="Segoe UI Black"/>
                    <a:ea typeface="Segoe UI Black"/>
                    <a:cs typeface="Segoe UI Black"/>
                  </a:rPr>
                  <a:t>
          </a:t>
                </a:r>
                <a:endParaRPr kumimoji="0" lang="en-US" altLang="en-US" sz="1800" b="0" i="0" u="none" strike="noStrike" cap="none" normalizeH="0" baseline="0">
                  <a:ln>
                    <a:noFill/>
                  </a:ln>
                  <a:solidFill>
                    <a:srgbClr val="CD9BCF"/>
                  </a:solidFill>
                  <a:effectLst/>
                  <a:latin typeface="Arial"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p:nvSpPr>
            <p:spPr bwMode="auto">
              <a:xfrm>
                <a:off x="5247053" y="463771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p:nvSpPr>
            <p:spPr bwMode="auto">
              <a:xfrm>
                <a:off x="5294607" y="484499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702573</a:t>
                </a:r>
                <a:endParaRPr kumimoji="0" lang="en-US" altLang="en-US" sz="1800" b="0" i="0" u="none" strike="noStrike" cap="none" normalizeH="0" baseline="0">
                  <a:ln>
                    <a:noFill/>
                  </a:ln>
                  <a:solidFill>
                    <a:schemeClr val="tx1"/>
                  </a:solidFill>
                  <a:effectLst/>
                  <a:latin typeface="Arial"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p:nvSpPr>
            <p:spPr bwMode="auto">
              <a:xfrm>
                <a:off x="5142278" y="414866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02573"/>
                    </a:solidFill>
                    <a:effectLst/>
                    <a:latin typeface="Segoe UI Black"/>
                    <a:ea typeface="Segoe UI Black"/>
                    <a:cs typeface="Segoe UI Black"/>
                  </a:rPr>
                  <a:t>A</a:t>
                </a:r>
                <a:r>
                  <a:rPr lang="es-ES" sz="1000" b="0" i="0" strike="noStrike" cap="none" spc="0" baseline="0">
                    <a:solidFill>
                      <a:srgbClr val="702573"/>
                    </a:solidFill>
                    <a:effectLst/>
                    <a:latin typeface="Segoe UI Black"/>
                    <a:ea typeface="Segoe UI Black"/>
                    <a:cs typeface="Segoe UI Black"/>
                  </a:rPr>
                  <a:t>
          </a:t>
                </a:r>
                <a:endParaRPr kumimoji="0" lang="en-US" altLang="en-US" sz="1800" b="0" i="0" u="none" strike="noStrike" cap="none" normalizeH="0" baseline="0">
                  <a:ln>
                    <a:noFill/>
                  </a:ln>
                  <a:solidFill>
                    <a:srgbClr val="702573"/>
                  </a:solidFill>
                  <a:effectLst/>
                  <a:latin typeface="Arial"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p:nvSpPr>
            <p:spPr bwMode="auto">
              <a:xfrm>
                <a:off x="5247053" y="414866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p:nvSpPr>
            <p:spPr bwMode="auto">
              <a:xfrm>
                <a:off x="5294609" y="4357626"/>
                <a:ext cx="25974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CD9BCF</a:t>
                </a:r>
                <a:endParaRPr kumimoji="0" lang="en-US" altLang="en-US" sz="1800" b="0" i="0" u="none" strike="noStrike" cap="none" normalizeH="0" baseline="0">
                  <a:ln>
                    <a:noFill/>
                  </a:ln>
                  <a:solidFill>
                    <a:schemeClr val="tx1"/>
                  </a:solidFill>
                  <a:effectLst/>
                  <a:latin typeface="Arial"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p:nvSpPr>
          <p:spPr bwMode="auto">
            <a:xfrm>
              <a:off x="5311279" y="499841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000000</a:t>
              </a:r>
              <a:endParaRPr kumimoji="0" lang="en-US" altLang="en-US" sz="1800" b="0" i="0" u="none" strike="noStrike" cap="none" normalizeH="0" baseline="0">
                <a:ln>
                  <a:noFill/>
                </a:ln>
                <a:solidFill>
                  <a:schemeClr val="bg1"/>
                </a:solidFill>
                <a:effectLst/>
                <a:latin typeface="Arial" pitchFamily="34" charset="0"/>
              </a:endParaRPr>
            </a:p>
          </p:txBody>
        </p:sp>
        <p:grpSp>
          <p:nvGrpSpPr>
            <p:cNvPr id="111" name="Group 110">
              <a:extLst>
                <a:ext uri="{FF2B5EF4-FFF2-40B4-BE49-F238E27FC236}">
                  <a16:creationId xmlns:a16="http://schemas.microsoft.com/office/drawing/2014/main" id="{287256CD-A0D0-C353-3C91-F51DC6CEAA74}"/>
                </a:ext>
              </a:extLst>
            </p:cNvPr>
            <p:cNvGrpSpPr/>
            <p:nvPr/>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p:nvSpPr>
            <p:spPr bwMode="auto">
              <a:xfrm>
                <a:off x="3002260" y="3980258"/>
                <a:ext cx="65578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spc="0" baseline="0">
                    <a:solidFill>
                      <a:srgbClr val="1A1A1A"/>
                    </a:solidFill>
                    <a:effectLst/>
                    <a:latin typeface="Segoe UI"/>
                    <a:ea typeface="Segoe UI"/>
                    <a:cs typeface="Segoe UI"/>
                  </a:rPr>
                  <a:t>Gris neutro</a:t>
                </a:r>
                <a:endParaRPr kumimoji="0" lang="en-US" altLang="en-US" sz="1800" b="0" i="0" u="none" strike="noStrike" cap="none" normalizeH="0" baseline="0">
                  <a:ln>
                    <a:noFill/>
                  </a:ln>
                  <a:solidFill>
                    <a:schemeClr val="tx1"/>
                  </a:solidFill>
                  <a:effectLst/>
                  <a:latin typeface="Arial"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p:nvSpPr>
            <p:spPr bwMode="auto">
              <a:xfrm>
                <a:off x="3002258" y="4093640"/>
                <a:ext cx="24692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E8E6DF</a:t>
                </a:r>
                <a:endParaRPr kumimoji="0" lang="en-US" altLang="en-US" sz="1800" b="0" i="0" u="none" strike="noStrike" cap="none" normalizeH="0" baseline="0">
                  <a:ln>
                    <a:noFill/>
                  </a:ln>
                  <a:solidFill>
                    <a:schemeClr val="tx1"/>
                  </a:solidFill>
                  <a:effectLst/>
                  <a:latin typeface="Arial"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p:nvSpPr>
            <p:spPr bwMode="auto">
              <a:xfrm>
                <a:off x="3997688" y="438896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p:nvSpPr>
            <p:spPr bwMode="auto">
              <a:xfrm>
                <a:off x="4150023" y="4597927"/>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F4364C</a:t>
                </a:r>
                <a:endParaRPr kumimoji="0" lang="en-US" altLang="en-US" sz="1800" b="0" i="0" u="none" strike="noStrike" cap="none" normalizeH="0" baseline="0">
                  <a:ln>
                    <a:noFill/>
                  </a:ln>
                  <a:effectLst/>
                  <a:latin typeface="Arial"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p:nvSpPr>
            <p:spPr bwMode="auto">
              <a:xfrm>
                <a:off x="4100877" y="439234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p:nvSpPr>
            <p:spPr bwMode="auto">
              <a:xfrm>
                <a:off x="5142277" y="439065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p:nvSpPr>
            <p:spPr bwMode="auto">
              <a:xfrm>
                <a:off x="5294609" y="4603005"/>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C73ECC</a:t>
                </a:r>
                <a:endParaRPr kumimoji="0" lang="en-US" altLang="en-US" sz="1800" b="0" i="0" u="none" strike="noStrike" cap="none" normalizeH="0" baseline="0">
                  <a:ln>
                    <a:noFill/>
                  </a:ln>
                  <a:effectLst/>
                  <a:latin typeface="Arial"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p:nvSpPr>
            <p:spPr bwMode="auto">
              <a:xfrm>
                <a:off x="5247053" y="439065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3" name="GRID" hidden="1">
            <a:extLst>
              <a:ext uri="{FF2B5EF4-FFF2-40B4-BE49-F238E27FC236}">
                <a16:creationId xmlns:a16="http://schemas.microsoft.com/office/drawing/2014/main" id="{8D71D2B4-7025-EE00-6588-609D0A93FEAF}"/>
              </a:ext>
            </a:extLst>
          </p:cNvPr>
          <p:cNvGrpSpPr/>
          <p:nvPr userDrawn="1"/>
        </p:nvGrpSpPr>
        <p:grpSpPr>
          <a:xfrm>
            <a:off x="0" y="0"/>
            <a:ext cx="12192000" cy="6858000"/>
            <a:chOff x="0" y="0"/>
            <a:chExt cx="12192000" cy="6858000"/>
          </a:xfrm>
        </p:grpSpPr>
        <p:cxnSp>
          <p:nvCxnSpPr>
            <p:cNvPr id="5" name="Straight Connector 4">
              <a:extLst>
                <a:ext uri="{FF2B5EF4-FFF2-40B4-BE49-F238E27FC236}">
                  <a16:creationId xmlns:a16="http://schemas.microsoft.com/office/drawing/2014/main" id="{591165AF-ACEB-8B41-E956-7C244E0D8F4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4CFE48F-1B0D-89F8-9E6C-6F9573FAE0E4}"/>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EA8C9DA-FA2C-A42C-439A-AA3511CD1C36}"/>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C89C82E-BF0A-2D0B-CC68-0EA2DA71AA89}"/>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6415EAB-00FC-705F-6EF9-58675C6724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183E4D1-E729-BD2D-6504-44BE483913E1}"/>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63B3DAC-C712-F0CC-105E-7A45FBC6C67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71FF203-9B5A-06D1-C09C-D7ECDA221E36}"/>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104759F-712A-64E3-36D1-8BB847DF499F}"/>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2DE9DB3-BC08-6632-5C47-F8F739D8B79B}"/>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EDEF231-BE88-0E99-A459-D9859E10C1A2}"/>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4C9CB4A-11F8-883F-4405-DD30CF5BBCB7}"/>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A5A3AE-4D65-76A6-2EE8-5211421DB84C}"/>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382070D-5026-58E2-8F15-3CFB2C2CBDD4}"/>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30E5AD1-4EBE-2393-5EB8-F6B6BA44C215}"/>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2576BA9-2D6C-4F67-40CF-2184C04E9CC7}"/>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940C3C3-192F-E802-5272-93B809539327}"/>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45F7742-75AA-1D49-9DD5-E9FEDF511806}"/>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BEED78D-8DF9-2248-A006-0B6E7E0D524A}"/>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DCCD0D0-EE07-6830-B5EA-71B770C02EE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ADD5EF7-F7E3-981F-3B53-4D9DA1FC0BBA}"/>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2FA65D5-6835-E7A5-9705-62288C01824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EEEDF99-6C3D-ED0A-B9FD-26140C37E2C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5EE8795-541F-C93D-04C1-F16CA33C8213}"/>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1743EB-FBBE-4E31-5EE0-F9456358B828}"/>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25B0368-9CF3-A515-7A46-AD6561E3A876}"/>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43A1351-C9C8-2E5B-9DAB-17DBDFB8991C}"/>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CDDE176-775F-1722-ACFB-653F293B820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40BBD23-034F-B743-370E-8981EAD13DB1}"/>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21FD097-12B9-365E-5354-BBD616375AA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B1BB5-96C6-C35D-6756-4516BAE84B2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B087337-EDD5-C05A-CB06-7C6F26E08BD0}"/>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1A32552-043E-B195-E1F3-3C9663F59AA0}"/>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370CE61-6B59-14CE-0F65-64E2DAC4746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4" name=".64 square" hidden="1">
            <a:extLst>
              <a:ext uri="{FF2B5EF4-FFF2-40B4-BE49-F238E27FC236}">
                <a16:creationId xmlns:a16="http://schemas.microsoft.com/office/drawing/2014/main" id="{D31F2C25-6B23-2A7E-C098-AF726A0BE8C9}"/>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5" name=".32 square" hidden="1">
            <a:extLst>
              <a:ext uri="{FF2B5EF4-FFF2-40B4-BE49-F238E27FC236}">
                <a16:creationId xmlns:a16="http://schemas.microsoft.com/office/drawing/2014/main" id="{1E81F235-3BA2-0727-7B6B-BAE92AE0ED6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66" name="Straight Arrow Connector 165">
            <a:extLst>
              <a:ext uri="{FF2B5EF4-FFF2-40B4-BE49-F238E27FC236}">
                <a16:creationId xmlns:a16="http://schemas.microsoft.com/office/drawing/2014/main" id="{8BA70A37-1429-590C-3D49-9D20C37B4E2D}"/>
              </a:ext>
            </a:extLst>
          </p:cNvPr>
          <p:cNvCxnSpPr/>
          <p:nvPr userDrawn="1"/>
        </p:nvCxnSpPr>
        <p:spPr>
          <a:xfrm flipH="1">
            <a:off x="-133350" y="5480902"/>
            <a:ext cx="0" cy="137709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7" name="Text Placeholder 4">
            <a:extLst>
              <a:ext uri="{FF2B5EF4-FFF2-40B4-BE49-F238E27FC236}">
                <a16:creationId xmlns:a16="http://schemas.microsoft.com/office/drawing/2014/main" id="{4F6510DB-E100-3293-658A-F2A9A887E87F}"/>
              </a:ext>
            </a:extLst>
          </p:cNvPr>
          <p:cNvSpPr txBox="1"/>
          <p:nvPr userDrawn="1"/>
        </p:nvSpPr>
        <p:spPr>
          <a:xfrm rot="16200000">
            <a:off x="-1095339" y="5937186"/>
            <a:ext cx="1377097" cy="464531"/>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ct val="0"/>
              </a:spcBef>
              <a:spcAft>
                <a:spcPct val="0"/>
              </a:spcAft>
              <a:buClrTx/>
              <a:buSzPct val="90000"/>
              <a:buFont typeface="Wingdings" panose="05000000000000000000" pitchFamily="2" charset="2"/>
              <a:buNone/>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800" b="0" i="0" strike="noStrike" cap="none" spc="0" baseline="0">
                <a:solidFill>
                  <a:srgbClr val="000000"/>
                </a:solidFill>
                <a:effectLst/>
                <a:latin typeface="Segoe UI Light"/>
                <a:ea typeface="Segoe UI Light"/>
                <a:cs typeface="Segoe UI Light"/>
              </a:rPr>
              <a:t>Deje 1/5 de la parte inferior de cada</a:t>
            </a:r>
          </a:p>
          <a:p>
            <a:r>
              <a:rPr lang="es-ES" sz="800" b="0" i="0" strike="noStrike" cap="none" spc="0" baseline="0">
                <a:solidFill>
                  <a:srgbClr val="000000"/>
                </a:solidFill>
                <a:effectLst/>
                <a:latin typeface="Segoe UI Light"/>
                <a:ea typeface="Segoe UI Light"/>
                <a:cs typeface="Segoe UI Light"/>
              </a:rPr>
              <a:t>página sin contenido para</a:t>
            </a:r>
          </a:p>
          <a:p>
            <a:r>
              <a:rPr lang="es-ES" sz="800" b="0" i="0" strike="noStrike" cap="none" spc="0" baseline="0">
                <a:solidFill>
                  <a:srgbClr val="000000"/>
                </a:solidFill>
                <a:effectLst/>
                <a:latin typeface="Segoe UI Light"/>
                <a:ea typeface="Segoe UI Light"/>
                <a:cs typeface="Segoe UI Light"/>
              </a:rPr>
              <a:t>subtítulos ocultos</a:t>
            </a:r>
          </a:p>
        </p:txBody>
      </p:sp>
    </p:spTree>
    <p:extLst>
      <p:ext uri="{BB962C8B-B14F-4D97-AF65-F5344CB8AC3E}">
        <p14:creationId xmlns:p14="http://schemas.microsoft.com/office/powerpoint/2010/main" val="4281971264"/>
      </p:ext>
    </p:extLst>
  </p:cSld>
  <p:clrMap bg1="lt1" tx1="dk1" bg2="lt2" tx2="dk2" accent1="accent1" accent2="accent2" accent3="accent3" accent4="accent4" accent5="accent5" accent6="accent6" hlink="hlink" folHlink="folHlink"/>
  <p:sldLayoutIdLst>
    <p:sldLayoutId id="2147485537" r:id="rId1"/>
    <p:sldLayoutId id="2147485538" r:id="rId2"/>
    <p:sldLayoutId id="2147485539" r:id="rId3"/>
    <p:sldLayoutId id="2147485540" r:id="rId4"/>
    <p:sldLayoutId id="2147485541" r:id="rId5"/>
    <p:sldLayoutId id="2147485542" r:id="rId6"/>
    <p:sldLayoutId id="2147485543" r:id="rId7"/>
    <p:sldLayoutId id="2147485544" r:id="rId8"/>
    <p:sldLayoutId id="2147485545" r:id="rId9"/>
    <p:sldLayoutId id="2147485546" r:id="rId10"/>
    <p:sldLayoutId id="2147485547" r:id="rId11"/>
    <p:sldLayoutId id="2147485548" r:id="rId12"/>
    <p:sldLayoutId id="2147485549" r:id="rId13"/>
    <p:sldLayoutId id="2147485550" r:id="rId14"/>
    <p:sldLayoutId id="2147485551" r:id="rId15"/>
    <p:sldLayoutId id="2147485552" r:id="rId16"/>
    <p:sldLayoutId id="2147485553" r:id="rId17"/>
    <p:sldLayoutId id="2147485554" r:id="rId18"/>
    <p:sldLayoutId id="2147485555" r:id="rId19"/>
    <p:sldLayoutId id="2147485556" r:id="rId20"/>
    <p:sldLayoutId id="2147485557" r:id="rId21"/>
    <p:sldLayoutId id="2147485558" r:id="rId22"/>
    <p:sldLayoutId id="2147485559" r:id="rId23"/>
    <p:sldLayoutId id="2147485560" r:id="rId24"/>
    <p:sldLayoutId id="2147485561" r:id="rId25"/>
    <p:sldLayoutId id="2147485562" r:id="rId26"/>
    <p:sldLayoutId id="2147485563" r:id="rId27"/>
    <p:sldLayoutId id="2147485564" r:id="rId28"/>
    <p:sldLayoutId id="2147485565" r:id="rId29"/>
    <p:sldLayoutId id="2147485566" r:id="rId30"/>
    <p:sldLayoutId id="2147485567" r:id="rId31"/>
    <p:sldLayoutId id="2147485568" r:id="rId32"/>
    <p:sldLayoutId id="2147485569" r:id="rId33"/>
    <p:sldLayoutId id="2147485570" r:id="rId34"/>
    <p:sldLayoutId id="2147485571" r:id="rId35"/>
    <p:sldLayoutId id="2147485572" r:id="rId36"/>
    <p:sldLayoutId id="2147485573" r:id="rId37"/>
    <p:sldLayoutId id="2147485574" r:id="rId38"/>
    <p:sldLayoutId id="2147485575" r:id="rId39"/>
    <p:sldLayoutId id="2147485576" r:id="rId40"/>
    <p:sldLayoutId id="2147485577" r:id="rId41"/>
    <p:sldLayoutId id="2147485578" r:id="rId42"/>
    <p:sldLayoutId id="2147485579" r:id="rId43"/>
    <p:sldLayoutId id="2147485580" r:id="rId44"/>
    <p:sldLayoutId id="2147485581" r:id="rId45"/>
    <p:sldLayoutId id="2147485582" r:id="rId46"/>
    <p:sldLayoutId id="2147485583" r:id="rId47"/>
    <p:sldLayoutId id="2147485584" r:id="rId48"/>
    <p:sldLayoutId id="2147485585" r:id="rId49"/>
    <p:sldLayoutId id="2147485586" r:id="rId50"/>
    <p:sldLayoutId id="2147485587" r:id="rId51"/>
    <p:sldLayoutId id="2147485588" r:id="rId52"/>
    <p:sldLayoutId id="2147485589" r:id="rId53"/>
    <p:sldLayoutId id="2147485590" r:id="rId54"/>
    <p:sldLayoutId id="2147485591" r:id="rId55"/>
    <p:sldLayoutId id="2147485592" r:id="rId56"/>
  </p:sldLayoutIdLst>
  <p:transition>
    <p:fade/>
  </p:transition>
  <p:txStyles>
    <p:titleStyle>
      <a:lvl1pPr algn="l" defTabSz="932742" rtl="0" eaLnBrk="1" latinLnBrk="0" hangingPunct="1">
        <a:lnSpc>
          <a:spcPct val="100000"/>
        </a:lnSpc>
        <a:spcBef>
          <a:spcPct val="0"/>
        </a:spcBef>
        <a:buNone/>
        <a:defRPr lang="en-US" sz="3200" b="0" kern="1200" cap="none" spc="0" baseline="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ct val="0"/>
        </a:spcAft>
        <a:buClrTx/>
        <a:buSzPct val="90000"/>
        <a:buFont typeface="Arial"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guide id="46" pos="368" userDrawn="1">
          <p15:clr>
            <a:srgbClr val="C35EA4"/>
          </p15:clr>
        </p15:guide>
        <p15:guide id="47" pos="7313" userDrawn="1">
          <p15:clr>
            <a:srgbClr val="C35EA4"/>
          </p15:clr>
        </p15:guide>
        <p15:guide id="48" orient="horz" pos="369" userDrawn="1">
          <p15:clr>
            <a:srgbClr val="C35EA4"/>
          </p15:clr>
        </p15:guide>
        <p15:guide id="49" orient="horz" pos="3949" userDrawn="1">
          <p15:clr>
            <a:srgbClr val="C35EA4"/>
          </p15:clr>
        </p15:guide>
        <p15:guide id="50" orient="horz" pos="184" userDrawn="1">
          <p15:clr>
            <a:srgbClr val="A4A3A4"/>
          </p15:clr>
        </p15:guide>
        <p15:guide id="51" pos="185" userDrawn="1">
          <p15:clr>
            <a:srgbClr val="A4A3A4"/>
          </p15:clr>
        </p15:guide>
        <p15:guide id="52" orient="horz" pos="4135" userDrawn="1">
          <p15:clr>
            <a:srgbClr val="A4A3A4"/>
          </p15:clr>
        </p15:guide>
        <p15:guide id="53" pos="7495"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p:nvGrpSpPr>
        <p:grpSpPr>
          <a:xfrm rot="5400000">
            <a:off x="10608935" y="3902448"/>
            <a:ext cx="4712427" cy="1248872"/>
            <a:chOff x="2868182" y="3959962"/>
            <a:chExt cx="4712427" cy="1248872"/>
          </a:xfrm>
        </p:grpSpPr>
        <p:grpSp>
          <p:nvGrpSpPr>
            <p:cNvPr id="123" name="Group 122">
              <a:extLst>
                <a:ext uri="{FF2B5EF4-FFF2-40B4-BE49-F238E27FC236}">
                  <a16:creationId xmlns:a16="http://schemas.microsoft.com/office/drawing/2014/main" id="{D46592D0-C1CD-74A0-2C7F-3337241D77DB}"/>
                </a:ext>
              </a:extLst>
            </p:cNvPr>
            <p:cNvGrpSpPr/>
            <p:nvPr/>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p:nvSpPr>
            <p:spPr bwMode="auto">
              <a:xfrm>
                <a:off x="4135734"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p:nvSpPr>
            <p:spPr bwMode="auto">
              <a:xfrm>
                <a:off x="2989559"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p:nvGrpSpPr>
          <p:grpSpPr>
            <a:xfrm>
              <a:off x="4009610" y="4647871"/>
              <a:ext cx="504031" cy="307850"/>
              <a:chOff x="3997690" y="4630951"/>
              <a:chExt cx="504031" cy="307850"/>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p:nvSpPr>
            <p:spPr bwMode="auto">
              <a:xfrm>
                <a:off x="3997690" y="463095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B3BB"/>
                    </a:solidFill>
                    <a:effectLst/>
                    <a:latin typeface="Segoe UI Black"/>
                    <a:ea typeface="Segoe UI Black"/>
                    <a:cs typeface="Segoe UI Black"/>
                  </a:rPr>
                  <a:t>A</a:t>
                </a:r>
                <a:r>
                  <a:rPr lang="es-ES" sz="1000" b="0" i="0" strike="noStrike" cap="none" spc="0" baseline="0">
                    <a:solidFill>
                      <a:srgbClr val="FFB3BB"/>
                    </a:solidFill>
                    <a:effectLst/>
                    <a:latin typeface="Segoe UI Black"/>
                    <a:ea typeface="Segoe UI Black"/>
                    <a:cs typeface="Segoe UI Black"/>
                  </a:rPr>
                  <a:t>
          </a:t>
                </a:r>
                <a:endParaRPr kumimoji="0" lang="en-US" altLang="en-US" sz="1800" b="0" i="0" u="none" strike="noStrike" cap="none" normalizeH="0" baseline="0">
                  <a:ln>
                    <a:noFill/>
                  </a:ln>
                  <a:solidFill>
                    <a:srgbClr val="FFB3BB"/>
                  </a:solidFill>
                  <a:effectLst/>
                  <a:latin typeface="Arial"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p:nvSpPr>
            <p:spPr bwMode="auto">
              <a:xfrm>
                <a:off x="4100878" y="463095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p:nvSpPr>
            <p:spPr bwMode="auto">
              <a:xfrm>
                <a:off x="4150023" y="4839915"/>
                <a:ext cx="237299"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73262F</a:t>
                </a:r>
                <a:endParaRPr kumimoji="0" lang="en-US" altLang="en-US" sz="1800" b="0" i="0" u="none" strike="noStrike" cap="none" normalizeH="0" baseline="0">
                  <a:ln>
                    <a:noFill/>
                  </a:ln>
                  <a:solidFill>
                    <a:schemeClr val="tx1"/>
                  </a:solidFill>
                  <a:effectLst/>
                  <a:latin typeface="Arial"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p:nvGrpSpPr>
          <p:grpSpPr>
            <a:xfrm>
              <a:off x="4009610" y="4158817"/>
              <a:ext cx="504031" cy="307851"/>
              <a:chOff x="3997690" y="4143587"/>
              <a:chExt cx="504031" cy="307851"/>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p:nvSpPr>
            <p:spPr bwMode="auto">
              <a:xfrm>
                <a:off x="3997690" y="4143587"/>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3262F"/>
                    </a:solidFill>
                    <a:effectLst/>
                    <a:latin typeface="Segoe UI Black"/>
                    <a:ea typeface="Segoe UI Black"/>
                    <a:cs typeface="Segoe UI Black"/>
                  </a:rPr>
                  <a:t>A</a:t>
                </a:r>
                <a:r>
                  <a:rPr lang="es-ES" sz="1000" b="0" i="0" strike="noStrike" cap="none" spc="0" baseline="0">
                    <a:solidFill>
                      <a:srgbClr val="73262F"/>
                    </a:solidFill>
                    <a:effectLst/>
                    <a:latin typeface="Segoe UI Black"/>
                    <a:ea typeface="Segoe UI Black"/>
                    <a:cs typeface="Segoe UI Black"/>
                  </a:rPr>
                  <a:t>
          </a:t>
                </a:r>
                <a:endParaRPr kumimoji="0" lang="en-US" altLang="en-US" sz="1800" b="0" i="0" u="none" strike="noStrike" cap="none" normalizeH="0" baseline="0">
                  <a:ln>
                    <a:noFill/>
                  </a:ln>
                  <a:solidFill>
                    <a:srgbClr val="73262F"/>
                  </a:solidFill>
                  <a:effectLst/>
                  <a:latin typeface="Arial"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p:nvSpPr>
            <p:spPr bwMode="auto">
              <a:xfrm>
                <a:off x="4100877" y="414359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p:nvSpPr>
            <p:spPr bwMode="auto">
              <a:xfrm>
                <a:off x="4150021" y="4350859"/>
                <a:ext cx="24371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FFB3BB</a:t>
                </a:r>
                <a:endParaRPr kumimoji="0" lang="en-US" altLang="en-US" sz="1800" b="0" i="0" u="none" strike="noStrike" cap="none" normalizeH="0" baseline="0">
                  <a:ln>
                    <a:noFill/>
                  </a:ln>
                  <a:solidFill>
                    <a:schemeClr val="tx1"/>
                  </a:solidFill>
                  <a:effectLst/>
                  <a:latin typeface="Arial"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p:nvSpPr>
          <p:spPr bwMode="auto">
            <a:xfrm>
              <a:off x="4161942" y="4998418"/>
              <a:ext cx="22126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FFFFFF</a:t>
              </a:r>
              <a:endParaRPr kumimoji="0" lang="en-US" altLang="en-US" sz="1800" b="0" i="0" u="none" strike="noStrike" cap="none" normalizeH="0" baseline="0">
                <a:ln>
                  <a:noFill/>
                </a:ln>
                <a:solidFill>
                  <a:schemeClr val="tx1"/>
                </a:solidFill>
                <a:effectLst/>
                <a:latin typeface="Arial"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p:nvGrpSpPr>
          <p:grpSpPr>
            <a:xfrm>
              <a:off x="2868182" y="4402498"/>
              <a:ext cx="505619" cy="307849"/>
              <a:chOff x="2851514" y="4388960"/>
              <a:chExt cx="505619" cy="30784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p:nvSpPr>
            <p:spPr bwMode="auto">
              <a:xfrm>
                <a:off x="2851514" y="438896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p:nvSpPr>
            <p:spPr bwMode="auto">
              <a:xfrm>
                <a:off x="2956289" y="438896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p:nvSpPr>
            <p:spPr bwMode="auto">
              <a:xfrm>
                <a:off x="3003849" y="4597927"/>
                <a:ext cx="23890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FF5C39</a:t>
                </a:r>
                <a:endParaRPr kumimoji="0" lang="en-US" altLang="en-US" sz="1800" b="0" i="0" u="none" strike="noStrike" cap="none" normalizeH="0" baseline="0">
                  <a:ln>
                    <a:noFill/>
                  </a:ln>
                  <a:effectLst/>
                  <a:latin typeface="Arial"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p:nvGrpSpPr>
          <p:grpSpPr>
            <a:xfrm>
              <a:off x="2868184" y="4647872"/>
              <a:ext cx="505617" cy="307848"/>
              <a:chOff x="2851516" y="4630950"/>
              <a:chExt cx="505617" cy="30784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p:nvSpPr>
            <p:spPr bwMode="auto">
              <a:xfrm>
                <a:off x="2851516" y="463095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A38B"/>
                    </a:solidFill>
                    <a:effectLst/>
                    <a:latin typeface="Segoe UI Black"/>
                    <a:ea typeface="Segoe UI Black"/>
                    <a:cs typeface="Segoe UI Black"/>
                  </a:rPr>
                  <a:t>A</a:t>
                </a:r>
                <a:r>
                  <a:rPr lang="es-ES" sz="1000" b="0" i="0" strike="noStrike" cap="none" spc="0" baseline="0">
                    <a:solidFill>
                      <a:srgbClr val="FFA38B"/>
                    </a:solidFill>
                    <a:effectLst/>
                    <a:latin typeface="Segoe UI Black"/>
                    <a:ea typeface="Segoe UI Black"/>
                    <a:cs typeface="Segoe UI Black"/>
                  </a:rPr>
                  <a:t>
          </a:t>
                </a:r>
                <a:endParaRPr kumimoji="0" lang="en-US" altLang="en-US" sz="1800" b="0" i="0" u="none" strike="noStrike" cap="none" normalizeH="0" baseline="0">
                  <a:ln>
                    <a:noFill/>
                  </a:ln>
                  <a:solidFill>
                    <a:srgbClr val="FFA38B"/>
                  </a:solidFill>
                  <a:effectLst/>
                  <a:latin typeface="Arial"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p:nvSpPr>
            <p:spPr bwMode="auto">
              <a:xfrm>
                <a:off x="2956290" y="463095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p:nvSpPr>
            <p:spPr bwMode="auto">
              <a:xfrm>
                <a:off x="3003847" y="4839917"/>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73391D</a:t>
                </a:r>
                <a:endParaRPr kumimoji="0" lang="en-US" altLang="en-US" sz="1800" b="0" i="0" u="none" strike="noStrike" cap="none" normalizeH="0" baseline="0">
                  <a:ln>
                    <a:noFill/>
                  </a:ln>
                  <a:solidFill>
                    <a:schemeClr val="tx1"/>
                  </a:solidFill>
                  <a:effectLst/>
                  <a:latin typeface="Arial"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p:nvGrpSpPr>
          <p:grpSpPr>
            <a:xfrm>
              <a:off x="2868182" y="4158818"/>
              <a:ext cx="505620" cy="307848"/>
              <a:chOff x="2851514" y="4143589"/>
              <a:chExt cx="505620" cy="307848"/>
            </a:xfrm>
          </p:grpSpPr>
          <p:grpSp>
            <p:nvGrpSpPr>
              <p:cNvPr id="132" name="Group 131">
                <a:extLst>
                  <a:ext uri="{FF2B5EF4-FFF2-40B4-BE49-F238E27FC236}">
                    <a16:creationId xmlns:a16="http://schemas.microsoft.com/office/drawing/2014/main" id="{D674A0B8-6B78-ECA6-EC9D-4CE7A3185FEF}"/>
                  </a:ext>
                </a:extLst>
              </p:cNvPr>
              <p:cNvGrpSpPr/>
              <p:nvPr/>
            </p:nvGrpSpPr>
            <p:grpSpPr>
              <a:xfrm>
                <a:off x="2851514" y="4143589"/>
                <a:ext cx="505620" cy="307848"/>
                <a:chOff x="2851514" y="4143588"/>
                <a:chExt cx="505620" cy="30784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p:nvSpPr>
              <p:spPr bwMode="auto">
                <a:xfrm>
                  <a:off x="2851514" y="414358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3391D"/>
                      </a:solidFill>
                      <a:effectLst/>
                      <a:latin typeface="Segoe UI Black"/>
                      <a:ea typeface="Segoe UI Black"/>
                      <a:cs typeface="Segoe UI Black"/>
                    </a:rPr>
                    <a:t>A</a:t>
                  </a:r>
                  <a:r>
                    <a:rPr lang="es-ES" sz="1000" b="0" i="0" strike="noStrike" cap="none" spc="0" baseline="0">
                      <a:solidFill>
                        <a:srgbClr val="73391D"/>
                      </a:solidFill>
                      <a:effectLst/>
                      <a:latin typeface="Segoe UI Black"/>
                      <a:ea typeface="Segoe UI Black"/>
                      <a:cs typeface="Segoe UI Black"/>
                    </a:rPr>
                    <a:t>
          </a:t>
                  </a:r>
                  <a:endParaRPr kumimoji="0" lang="en-US" altLang="en-US" sz="1800" b="0" i="0" u="none" strike="noStrike" cap="none" normalizeH="0" baseline="0">
                    <a:ln>
                      <a:noFill/>
                    </a:ln>
                    <a:solidFill>
                      <a:srgbClr val="73391D"/>
                    </a:solidFill>
                    <a:effectLst/>
                    <a:latin typeface="Arial"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p:nvSpPr>
              <p:spPr bwMode="auto">
                <a:xfrm>
                  <a:off x="2956290" y="4143589"/>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p:nvSpPr>
            <p:spPr bwMode="auto">
              <a:xfrm>
                <a:off x="3003848" y="435086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FFA38B</a:t>
                </a:r>
                <a:endParaRPr kumimoji="0" lang="en-US" altLang="en-US" sz="1800" b="0" i="0" u="none" strike="noStrike" cap="none" normalizeH="0" baseline="0">
                  <a:ln>
                    <a:noFill/>
                  </a:ln>
                  <a:solidFill>
                    <a:schemeClr val="tx1"/>
                  </a:solidFill>
                  <a:effectLst/>
                  <a:latin typeface="Arial"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p:nvSpPr>
          <p:spPr bwMode="auto">
            <a:xfrm>
              <a:off x="3020516" y="4998418"/>
              <a:ext cx="23088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F4F3F5</a:t>
              </a:r>
              <a:endParaRPr kumimoji="0" lang="en-US" altLang="en-US" sz="1800" b="0" i="0" u="none" strike="noStrike" cap="none" normalizeH="0" baseline="0">
                <a:ln>
                  <a:noFill/>
                </a:ln>
                <a:solidFill>
                  <a:schemeClr val="tx1"/>
                </a:solidFill>
                <a:effectLst/>
                <a:latin typeface="Arial"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p:nvGrpSpPr>
          <p:grpSpPr>
            <a:xfrm>
              <a:off x="6313978" y="4410197"/>
              <a:ext cx="473551" cy="278229"/>
              <a:chOff x="6299678" y="4398352"/>
              <a:chExt cx="473551" cy="27822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p:nvSpPr>
            <p:spPr bwMode="auto">
              <a:xfrm>
                <a:off x="6299678" y="4398352"/>
                <a:ext cx="368776"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spc="0" baseline="0">
                    <a:solidFill>
                      <a:srgbClr val="FFFFFF"/>
                    </a:solidFill>
                    <a:effectLst/>
                    <a:latin typeface="Segoe UI Black"/>
                    <a:ea typeface="Segoe UI Black"/>
                    <a:cs typeface="Segoe UI Black"/>
                  </a:rPr>
                  <a:t>A</a:t>
                </a:r>
                <a:r>
                  <a:rPr lang="es-ES" sz="9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p:nvSpPr>
            <p:spPr bwMode="auto">
              <a:xfrm>
                <a:off x="6404452" y="4398352"/>
                <a:ext cx="368776"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spc="0" baseline="0">
                    <a:solidFill>
                      <a:srgbClr val="000000"/>
                    </a:solidFill>
                    <a:effectLst/>
                    <a:latin typeface="Segoe UI Black"/>
                    <a:ea typeface="Segoe UI Black"/>
                    <a:cs typeface="Segoe UI Black"/>
                  </a:rPr>
                  <a:t>A</a:t>
                </a:r>
                <a:r>
                  <a:rPr lang="es-ES" sz="9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p:nvSpPr>
            <p:spPr bwMode="auto">
              <a:xfrm>
                <a:off x="6440784" y="4599618"/>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0078D4</a:t>
                </a:r>
                <a:endParaRPr kumimoji="0" lang="en-US" altLang="en-US" sz="1800" b="0" i="0" u="none" strike="noStrike" cap="none" normalizeH="0" baseline="0">
                  <a:ln>
                    <a:noFill/>
                  </a:ln>
                  <a:solidFill>
                    <a:schemeClr val="bg1"/>
                  </a:solidFill>
                  <a:effectLst/>
                  <a:latin typeface="Arial"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p:nvGrpSpPr>
          <p:grpSpPr>
            <a:xfrm>
              <a:off x="6302752" y="4647872"/>
              <a:ext cx="505619" cy="307848"/>
              <a:chOff x="6288452" y="4632642"/>
              <a:chExt cx="505619" cy="307848"/>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p:nvSpPr>
            <p:spPr bwMode="auto">
              <a:xfrm>
                <a:off x="6288452" y="463264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8DC8E8"/>
                    </a:solidFill>
                    <a:effectLst/>
                    <a:latin typeface="Segoe UI Black"/>
                    <a:ea typeface="Segoe UI Black"/>
                    <a:cs typeface="Segoe UI Black"/>
                  </a:rPr>
                  <a:t>A</a:t>
                </a:r>
                <a:r>
                  <a:rPr lang="es-ES" sz="1000" b="0" i="0" strike="noStrike" cap="none" spc="0" baseline="0">
                    <a:solidFill>
                      <a:srgbClr val="8DC8E8"/>
                    </a:solidFill>
                    <a:effectLst/>
                    <a:latin typeface="Segoe UI Black"/>
                    <a:ea typeface="Segoe UI Black"/>
                    <a:cs typeface="Segoe UI Black"/>
                  </a:rPr>
                  <a:t>
          </a:t>
                </a:r>
                <a:endParaRPr kumimoji="0" lang="en-US" altLang="en-US" sz="1800" b="0" i="0" u="none" strike="noStrike" cap="none" normalizeH="0" baseline="0">
                  <a:ln>
                    <a:noFill/>
                  </a:ln>
                  <a:solidFill>
                    <a:srgbClr val="8DC8E8"/>
                  </a:solidFill>
                  <a:effectLst/>
                  <a:latin typeface="Arial"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p:nvSpPr>
            <p:spPr bwMode="auto">
              <a:xfrm>
                <a:off x="6393227" y="463264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p:nvSpPr>
            <p:spPr bwMode="auto">
              <a:xfrm>
                <a:off x="6440784" y="484160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2A446F</a:t>
                </a:r>
                <a:endParaRPr kumimoji="0" lang="en-US" altLang="en-US" sz="1800" b="0" i="0" u="none" strike="noStrike" cap="none" normalizeH="0" baseline="0">
                  <a:ln>
                    <a:noFill/>
                  </a:ln>
                  <a:solidFill>
                    <a:schemeClr val="tx1"/>
                  </a:solidFill>
                  <a:effectLst/>
                  <a:latin typeface="Arial"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p:nvGrpSpPr>
          <p:grpSpPr>
            <a:xfrm>
              <a:off x="6302753" y="4158817"/>
              <a:ext cx="505619" cy="307848"/>
              <a:chOff x="6288453" y="4145279"/>
              <a:chExt cx="505619" cy="307848"/>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p:nvSpPr>
            <p:spPr bwMode="auto">
              <a:xfrm>
                <a:off x="6288453" y="4145279"/>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2A446F"/>
                    </a:solidFill>
                    <a:effectLst/>
                    <a:latin typeface="Segoe UI Black"/>
                    <a:ea typeface="Segoe UI Black"/>
                    <a:cs typeface="Segoe UI Black"/>
                  </a:rPr>
                  <a:t>A</a:t>
                </a:r>
                <a:r>
                  <a:rPr lang="es-ES" sz="1000" b="0" i="0" strike="noStrike" cap="none" spc="0" baseline="0">
                    <a:solidFill>
                      <a:srgbClr val="2A446F"/>
                    </a:solidFill>
                    <a:effectLst/>
                    <a:latin typeface="Segoe UI Black"/>
                    <a:ea typeface="Segoe UI Black"/>
                    <a:cs typeface="Segoe UI Black"/>
                  </a:rPr>
                  <a:t>
          </a:t>
                </a:r>
                <a:endParaRPr kumimoji="0" lang="en-US" altLang="en-US" sz="1800" b="0" i="0" u="none" strike="noStrike" cap="none" normalizeH="0" baseline="0">
                  <a:ln>
                    <a:noFill/>
                  </a:ln>
                  <a:solidFill>
                    <a:srgbClr val="2A446F"/>
                  </a:solidFill>
                  <a:effectLst/>
                  <a:latin typeface="Arial"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p:nvSpPr>
            <p:spPr bwMode="auto">
              <a:xfrm>
                <a:off x="6393228" y="414528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p:nvSpPr>
            <p:spPr bwMode="auto">
              <a:xfrm>
                <a:off x="6440785" y="4352549"/>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8DC8E8</a:t>
                </a:r>
                <a:endParaRPr kumimoji="0" lang="en-US" altLang="en-US" sz="1800" b="0" i="0" u="none" strike="noStrike" cap="none" normalizeH="0" baseline="0">
                  <a:ln>
                    <a:noFill/>
                  </a:ln>
                  <a:solidFill>
                    <a:schemeClr val="tx1"/>
                  </a:solidFill>
                  <a:effectLst/>
                  <a:latin typeface="Arial"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p:nvPr/>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p:nvGrpSpPr>
          <p:grpSpPr>
            <a:xfrm>
              <a:off x="5313657" y="4005073"/>
              <a:ext cx="622112" cy="192037"/>
              <a:chOff x="5300957" y="3988719"/>
              <a:chExt cx="622112" cy="192037"/>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p:nvSpPr>
            <p:spPr bwMode="auto">
              <a:xfrm>
                <a:off x="5300959" y="3988719"/>
                <a:ext cx="62211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spc="0" baseline="0">
                    <a:solidFill>
                      <a:srgbClr val="FFFFFF"/>
                    </a:solidFill>
                    <a:effectLst/>
                    <a:latin typeface="Segoe UI"/>
                    <a:ea typeface="Segoe UI"/>
                    <a:cs typeface="Segoe UI"/>
                  </a:rPr>
                  <a:t>Azul negro</a:t>
                </a:r>
                <a:endParaRPr kumimoji="0" lang="en-US" altLang="en-US" sz="1800" b="0" i="0" u="none" strike="noStrike" cap="none" normalizeH="0" baseline="0">
                  <a:ln>
                    <a:noFill/>
                  </a:ln>
                  <a:solidFill>
                    <a:schemeClr val="tx1"/>
                  </a:solidFill>
                  <a:effectLst/>
                  <a:latin typeface="Arial"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p:nvSpPr>
            <p:spPr bwMode="auto">
              <a:xfrm>
                <a:off x="5300957" y="4103794"/>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091F2C</a:t>
                </a:r>
                <a:endParaRPr kumimoji="0" lang="en-US" altLang="en-US" sz="1800" b="0" i="0" u="none" strike="noStrike" cap="none" normalizeH="0" baseline="0">
                  <a:ln>
                    <a:noFill/>
                  </a:ln>
                  <a:solidFill>
                    <a:schemeClr val="tx1"/>
                  </a:solidFill>
                  <a:effectLst/>
                  <a:latin typeface="Arial"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p:nvGrpSpPr>
          <p:grpSpPr>
            <a:xfrm>
              <a:off x="5161327" y="4647873"/>
              <a:ext cx="505620" cy="307848"/>
              <a:chOff x="5142277" y="4637718"/>
              <a:chExt cx="505620" cy="307848"/>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p:nvSpPr>
            <p:spPr bwMode="auto">
              <a:xfrm>
                <a:off x="5142277" y="463771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CD9BCF"/>
                    </a:solidFill>
                    <a:effectLst/>
                    <a:latin typeface="Segoe UI Black"/>
                    <a:ea typeface="Segoe UI Black"/>
                    <a:cs typeface="Segoe UI Black"/>
                  </a:rPr>
                  <a:t>A</a:t>
                </a:r>
                <a:r>
                  <a:rPr lang="es-ES" sz="1000" b="0" i="0" strike="noStrike" cap="none" spc="0" baseline="0">
                    <a:solidFill>
                      <a:srgbClr val="CD9BCF"/>
                    </a:solidFill>
                    <a:effectLst/>
                    <a:latin typeface="Segoe UI Black"/>
                    <a:ea typeface="Segoe UI Black"/>
                    <a:cs typeface="Segoe UI Black"/>
                  </a:rPr>
                  <a:t>
          </a:t>
                </a:r>
                <a:endParaRPr kumimoji="0" lang="en-US" altLang="en-US" sz="1800" b="0" i="0" u="none" strike="noStrike" cap="none" normalizeH="0" baseline="0">
                  <a:ln>
                    <a:noFill/>
                  </a:ln>
                  <a:solidFill>
                    <a:srgbClr val="CD9BCF"/>
                  </a:solidFill>
                  <a:effectLst/>
                  <a:latin typeface="Arial"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p:nvSpPr>
            <p:spPr bwMode="auto">
              <a:xfrm>
                <a:off x="5247053" y="463771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p:nvSpPr>
            <p:spPr bwMode="auto">
              <a:xfrm>
                <a:off x="5294607" y="484499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702573</a:t>
                </a:r>
                <a:endParaRPr kumimoji="0" lang="en-US" altLang="en-US" sz="1800" b="0" i="0" u="none" strike="noStrike" cap="none" normalizeH="0" baseline="0">
                  <a:ln>
                    <a:noFill/>
                  </a:ln>
                  <a:solidFill>
                    <a:schemeClr val="tx1"/>
                  </a:solidFill>
                  <a:effectLst/>
                  <a:latin typeface="Arial"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p:nvGrpSpPr>
          <p:grpSpPr>
            <a:xfrm>
              <a:off x="5161328" y="4158815"/>
              <a:ext cx="505619" cy="307848"/>
              <a:chOff x="5142278" y="4148662"/>
              <a:chExt cx="505619" cy="307848"/>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p:nvSpPr>
            <p:spPr bwMode="auto">
              <a:xfrm>
                <a:off x="5142278" y="414866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02573"/>
                    </a:solidFill>
                    <a:effectLst/>
                    <a:latin typeface="Segoe UI Black"/>
                    <a:ea typeface="Segoe UI Black"/>
                    <a:cs typeface="Segoe UI Black"/>
                  </a:rPr>
                  <a:t>A</a:t>
                </a:r>
                <a:r>
                  <a:rPr lang="es-ES" sz="1000" b="0" i="0" strike="noStrike" cap="none" spc="0" baseline="0">
                    <a:solidFill>
                      <a:srgbClr val="702573"/>
                    </a:solidFill>
                    <a:effectLst/>
                    <a:latin typeface="Segoe UI Black"/>
                    <a:ea typeface="Segoe UI Black"/>
                    <a:cs typeface="Segoe UI Black"/>
                  </a:rPr>
                  <a:t>
          </a:t>
                </a:r>
                <a:endParaRPr kumimoji="0" lang="en-US" altLang="en-US" sz="1800" b="0" i="0" u="none" strike="noStrike" cap="none" normalizeH="0" baseline="0">
                  <a:ln>
                    <a:noFill/>
                  </a:ln>
                  <a:solidFill>
                    <a:srgbClr val="702573"/>
                  </a:solidFill>
                  <a:effectLst/>
                  <a:latin typeface="Arial"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p:nvSpPr>
            <p:spPr bwMode="auto">
              <a:xfrm>
                <a:off x="5247053" y="414866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p:nvSpPr>
            <p:spPr bwMode="auto">
              <a:xfrm>
                <a:off x="5294609" y="4357626"/>
                <a:ext cx="25974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CD9BCF</a:t>
                </a:r>
                <a:endParaRPr kumimoji="0" lang="en-US" altLang="en-US" sz="1800" b="0" i="0" u="none" strike="noStrike" cap="none" normalizeH="0" baseline="0">
                  <a:ln>
                    <a:noFill/>
                  </a:ln>
                  <a:solidFill>
                    <a:schemeClr val="tx1"/>
                  </a:solidFill>
                  <a:effectLst/>
                  <a:latin typeface="Arial"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p:nvSpPr>
          <p:spPr bwMode="auto">
            <a:xfrm>
              <a:off x="5311279" y="499841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000000</a:t>
              </a:r>
              <a:endParaRPr kumimoji="0" lang="en-US" altLang="en-US" sz="1800" b="0" i="0" u="none" strike="noStrike" cap="none" normalizeH="0" baseline="0">
                <a:ln>
                  <a:noFill/>
                </a:ln>
                <a:solidFill>
                  <a:schemeClr val="bg1"/>
                </a:solidFill>
                <a:effectLst/>
                <a:latin typeface="Arial" pitchFamily="34" charset="0"/>
              </a:endParaRPr>
            </a:p>
          </p:txBody>
        </p:sp>
        <p:grpSp>
          <p:nvGrpSpPr>
            <p:cNvPr id="111" name="Group 110">
              <a:extLst>
                <a:ext uri="{FF2B5EF4-FFF2-40B4-BE49-F238E27FC236}">
                  <a16:creationId xmlns:a16="http://schemas.microsoft.com/office/drawing/2014/main" id="{287256CD-A0D0-C353-3C91-F51DC6CEAA74}"/>
                </a:ext>
              </a:extLst>
            </p:cNvPr>
            <p:cNvGrpSpPr/>
            <p:nvPr/>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p:nvGrpSpPr>
          <p:grpSpPr>
            <a:xfrm>
              <a:off x="3018928" y="4005072"/>
              <a:ext cx="655782" cy="190344"/>
              <a:chOff x="3002258" y="3980258"/>
              <a:chExt cx="655782" cy="19034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p:nvSpPr>
            <p:spPr bwMode="auto">
              <a:xfrm>
                <a:off x="3002260" y="3980258"/>
                <a:ext cx="65578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spc="0" baseline="0">
                    <a:solidFill>
                      <a:srgbClr val="1A1A1A"/>
                    </a:solidFill>
                    <a:effectLst/>
                    <a:latin typeface="Segoe UI"/>
                    <a:ea typeface="Segoe UI"/>
                    <a:cs typeface="Segoe UI"/>
                  </a:rPr>
                  <a:t>Gris neutro</a:t>
                </a:r>
                <a:endParaRPr kumimoji="0" lang="en-US" altLang="en-US" sz="1800" b="0" i="0" u="none" strike="noStrike" cap="none" normalizeH="0" baseline="0">
                  <a:ln>
                    <a:noFill/>
                  </a:ln>
                  <a:solidFill>
                    <a:schemeClr val="tx1"/>
                  </a:solidFill>
                  <a:effectLst/>
                  <a:latin typeface="Arial"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p:nvSpPr>
            <p:spPr bwMode="auto">
              <a:xfrm>
                <a:off x="3002258" y="4093640"/>
                <a:ext cx="24692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E8E6DF</a:t>
                </a:r>
                <a:endParaRPr kumimoji="0" lang="en-US" altLang="en-US" sz="1800" b="0" i="0" u="none" strike="noStrike" cap="none" normalizeH="0" baseline="0">
                  <a:ln>
                    <a:noFill/>
                  </a:ln>
                  <a:solidFill>
                    <a:schemeClr val="tx1"/>
                  </a:solidFill>
                  <a:effectLst/>
                  <a:latin typeface="Arial"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p:nvGrpSpPr>
          <p:grpSpPr>
            <a:xfrm>
              <a:off x="4009607" y="4402499"/>
              <a:ext cx="504032" cy="311228"/>
              <a:chOff x="3997688" y="4388963"/>
              <a:chExt cx="504032" cy="311228"/>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p:nvSpPr>
            <p:spPr bwMode="auto">
              <a:xfrm>
                <a:off x="3997688" y="438896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p:nvSpPr>
            <p:spPr bwMode="auto">
              <a:xfrm>
                <a:off x="4150023" y="4597927"/>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F4364C</a:t>
                </a:r>
                <a:endParaRPr kumimoji="0" lang="en-US" altLang="en-US" sz="1800" b="0" i="0" u="none" strike="noStrike" cap="none" normalizeH="0" baseline="0">
                  <a:ln>
                    <a:noFill/>
                  </a:ln>
                  <a:effectLst/>
                  <a:latin typeface="Arial"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p:nvSpPr>
            <p:spPr bwMode="auto">
              <a:xfrm>
                <a:off x="4100877" y="439234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p:nvGrpSpPr>
          <p:grpSpPr>
            <a:xfrm>
              <a:off x="5161327" y="4402498"/>
              <a:ext cx="505620" cy="307849"/>
              <a:chOff x="5142277" y="4390652"/>
              <a:chExt cx="505620" cy="307849"/>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p:nvSpPr>
            <p:spPr bwMode="auto">
              <a:xfrm>
                <a:off x="5142277" y="439065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p:nvSpPr>
            <p:spPr bwMode="auto">
              <a:xfrm>
                <a:off x="5294609" y="4603005"/>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C73ECC</a:t>
                </a:r>
                <a:endParaRPr kumimoji="0" lang="en-US" altLang="en-US" sz="1800" b="0" i="0" u="none" strike="noStrike" cap="none" normalizeH="0" baseline="0">
                  <a:ln>
                    <a:noFill/>
                  </a:ln>
                  <a:effectLst/>
                  <a:latin typeface="Arial"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p:nvSpPr>
            <p:spPr bwMode="auto">
              <a:xfrm>
                <a:off x="5247053" y="439065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3" name="GRID" hidden="1">
            <a:extLst>
              <a:ext uri="{FF2B5EF4-FFF2-40B4-BE49-F238E27FC236}">
                <a16:creationId xmlns:a16="http://schemas.microsoft.com/office/drawing/2014/main" id="{970DFA0D-49C2-23BC-2037-D58068874E0D}"/>
              </a:ext>
            </a:extLst>
          </p:cNvPr>
          <p:cNvGrpSpPr/>
          <p:nvPr userDrawn="1"/>
        </p:nvGrpSpPr>
        <p:grpSpPr>
          <a:xfrm>
            <a:off x="0" y="0"/>
            <a:ext cx="12192000" cy="6858000"/>
            <a:chOff x="0" y="0"/>
            <a:chExt cx="12192000" cy="6858000"/>
          </a:xfrm>
        </p:grpSpPr>
        <p:cxnSp>
          <p:nvCxnSpPr>
            <p:cNvPr id="5" name="Straight Connector 4">
              <a:extLst>
                <a:ext uri="{FF2B5EF4-FFF2-40B4-BE49-F238E27FC236}">
                  <a16:creationId xmlns:a16="http://schemas.microsoft.com/office/drawing/2014/main" id="{87A1EE4E-C32A-8E30-D1E9-1833C536A5F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CCE22F6-3B26-EC25-BCB3-88BAE653C56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BB78E68-55F2-BC32-9879-C3E40F4BB4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9629FD1-C230-F9F9-7567-9A7CF17CC93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BC9E81B-BA7B-F93F-EDF6-42DF612CA9B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8ACB7CB-465C-7F81-7881-9C6F3CAA13A9}"/>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A1C7C82-ED63-23D4-F7E2-52CE3B61493D}"/>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A5D29C8-6856-220A-8868-845A31AA027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A42FCBB-77E0-C80C-80D3-7DC53210977A}"/>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533227C-9FE0-2513-EE09-755E809C8A49}"/>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F7CC89E-D527-3F19-26D1-D6136FB9190D}"/>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19E5B4C-C494-852B-55BB-3DEE5F559153}"/>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59C5816-6749-53F7-12C9-9E483364AD39}"/>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85CBC9-78F9-AD91-9985-CA65B8F79C16}"/>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AB97D2A-8A20-054C-409C-4297EC0DF7B9}"/>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8809E92-3277-A21E-9CD6-B13C38AF1DCF}"/>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644739B-47E3-E2E6-45E7-3A7B3A43F2B8}"/>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B7626CF-80E8-9759-F565-781E45498F21}"/>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31A77C0-3715-04CE-4E45-CF32203F0390}"/>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F1D600-9848-DD31-E6D4-1C99EFBC7D87}"/>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6841993-2B49-FA37-598D-E7D6BD05846F}"/>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17701DAA-E6BC-9C37-F4CC-787CF8C3071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BA1A448-010A-7774-C571-636A8DAD9BC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33EFFB8-1E53-312B-D64C-52E12326A2BC}"/>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9CD4D63-00CA-5B55-8F96-A2E03276468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E69397A-EFE9-5664-C604-8783631659D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89D67E6-15DD-B0DB-9BB2-80CEC6D80A95}"/>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985991D-A88B-21F6-24D3-5F59BB3F1035}"/>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F864E3E-4486-009C-8765-17D12C4D3722}"/>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5573013-BCBF-9159-52D9-070290CD302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2A3A98D-5FFC-86C6-0377-EE41A8B467AB}"/>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363796A-FE3A-6F67-AEEC-EC1EEDD75F2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B5F062A-CB96-DAFC-C6A9-81B73D0DCC81}"/>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B467C03-9CC3-8E2C-6216-F781800CC99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4" name=".64 square" hidden="1">
            <a:extLst>
              <a:ext uri="{FF2B5EF4-FFF2-40B4-BE49-F238E27FC236}">
                <a16:creationId xmlns:a16="http://schemas.microsoft.com/office/drawing/2014/main" id="{1F96B108-C11F-A4BA-78CC-E57B355D728A}"/>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5" name=".32 square" hidden="1">
            <a:extLst>
              <a:ext uri="{FF2B5EF4-FFF2-40B4-BE49-F238E27FC236}">
                <a16:creationId xmlns:a16="http://schemas.microsoft.com/office/drawing/2014/main" id="{773AC1A7-AD9F-75D7-F322-025AF00B0C72}"/>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66" name="Straight Arrow Connector 165">
            <a:extLst>
              <a:ext uri="{FF2B5EF4-FFF2-40B4-BE49-F238E27FC236}">
                <a16:creationId xmlns:a16="http://schemas.microsoft.com/office/drawing/2014/main" id="{F44D917E-94A9-D23F-E00E-F6E9B6DC20A5}"/>
              </a:ext>
            </a:extLst>
          </p:cNvPr>
          <p:cNvCxnSpPr/>
          <p:nvPr userDrawn="1"/>
        </p:nvCxnSpPr>
        <p:spPr>
          <a:xfrm flipH="1">
            <a:off x="-133350" y="5480902"/>
            <a:ext cx="0" cy="137709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7" name="Text Placeholder 4">
            <a:extLst>
              <a:ext uri="{FF2B5EF4-FFF2-40B4-BE49-F238E27FC236}">
                <a16:creationId xmlns:a16="http://schemas.microsoft.com/office/drawing/2014/main" id="{E2732183-F67A-CBC6-42B4-7E02CC15B7C9}"/>
              </a:ext>
            </a:extLst>
          </p:cNvPr>
          <p:cNvSpPr txBox="1"/>
          <p:nvPr userDrawn="1"/>
        </p:nvSpPr>
        <p:spPr>
          <a:xfrm rot="16200000">
            <a:off x="-1202318" y="5887039"/>
            <a:ext cx="1591056" cy="350865"/>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ct val="0"/>
              </a:spcBef>
              <a:spcAft>
                <a:spcPct val="0"/>
              </a:spcAft>
              <a:buClrTx/>
              <a:buSzPct val="90000"/>
              <a:buFont typeface="Wingdings" panose="05000000000000000000" pitchFamily="2" charset="2"/>
              <a:buNone/>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800" b="0" i="0" strike="noStrike" cap="none" spc="0" baseline="0" dirty="0">
                <a:solidFill>
                  <a:srgbClr val="000000"/>
                </a:solidFill>
                <a:effectLst/>
                <a:latin typeface="Segoe UI Light"/>
                <a:ea typeface="Segoe UI Light"/>
                <a:cs typeface="Segoe UI Light"/>
              </a:rPr>
              <a:t>Deje 1/5 de la parte inferior de cada</a:t>
            </a:r>
          </a:p>
          <a:p>
            <a:r>
              <a:rPr lang="es-ES" sz="800" b="0" i="0" strike="noStrike" cap="none" spc="0" baseline="0" dirty="0">
                <a:solidFill>
                  <a:srgbClr val="000000"/>
                </a:solidFill>
                <a:effectLst/>
                <a:latin typeface="Segoe UI Light"/>
                <a:ea typeface="Segoe UI Light"/>
                <a:cs typeface="Segoe UI Light"/>
              </a:rPr>
              <a:t>página sin contenido para</a:t>
            </a:r>
          </a:p>
          <a:p>
            <a:r>
              <a:rPr lang="es-ES" sz="800" b="0" i="0" strike="noStrike" cap="none" spc="0" baseline="0" dirty="0">
                <a:solidFill>
                  <a:srgbClr val="000000"/>
                </a:solidFill>
                <a:effectLst/>
                <a:latin typeface="Segoe UI Light"/>
                <a:ea typeface="Segoe UI Light"/>
                <a:cs typeface="Segoe UI Light"/>
              </a:rPr>
              <a:t>subtítulos ocultos</a:t>
            </a:r>
          </a:p>
        </p:txBody>
      </p:sp>
    </p:spTree>
    <p:extLst>
      <p:ext uri="{BB962C8B-B14F-4D97-AF65-F5344CB8AC3E}">
        <p14:creationId xmlns:p14="http://schemas.microsoft.com/office/powerpoint/2010/main" val="1009713571"/>
      </p:ext>
    </p:extLst>
  </p:cSld>
  <p:clrMap bg1="lt1" tx1="dk1" bg2="lt2" tx2="dk2" accent1="accent1" accent2="accent2" accent3="accent3" accent4="accent4" accent5="accent5" accent6="accent6" hlink="hlink" folHlink="folHlink"/>
  <p:sldLayoutIdLst>
    <p:sldLayoutId id="2147485594" r:id="rId1"/>
    <p:sldLayoutId id="2147485595" r:id="rId2"/>
    <p:sldLayoutId id="2147485596" r:id="rId3"/>
    <p:sldLayoutId id="2147485597" r:id="rId4"/>
    <p:sldLayoutId id="2147485598" r:id="rId5"/>
    <p:sldLayoutId id="2147485599" r:id="rId6"/>
    <p:sldLayoutId id="2147485600" r:id="rId7"/>
    <p:sldLayoutId id="2147485601" r:id="rId8"/>
    <p:sldLayoutId id="2147485602" r:id="rId9"/>
    <p:sldLayoutId id="2147485603" r:id="rId10"/>
    <p:sldLayoutId id="2147485604" r:id="rId11"/>
    <p:sldLayoutId id="2147485605" r:id="rId12"/>
    <p:sldLayoutId id="2147485606" r:id="rId13"/>
    <p:sldLayoutId id="2147485607" r:id="rId14"/>
    <p:sldLayoutId id="2147485608" r:id="rId15"/>
    <p:sldLayoutId id="2147485609" r:id="rId16"/>
    <p:sldLayoutId id="2147485610" r:id="rId17"/>
    <p:sldLayoutId id="2147485611" r:id="rId18"/>
    <p:sldLayoutId id="2147485612" r:id="rId19"/>
    <p:sldLayoutId id="2147485613" r:id="rId20"/>
    <p:sldLayoutId id="2147485614" r:id="rId21"/>
    <p:sldLayoutId id="2147485615" r:id="rId22"/>
    <p:sldLayoutId id="2147485616" r:id="rId23"/>
    <p:sldLayoutId id="2147485617" r:id="rId24"/>
    <p:sldLayoutId id="2147485618" r:id="rId25"/>
    <p:sldLayoutId id="2147485619" r:id="rId26"/>
    <p:sldLayoutId id="2147485620" r:id="rId27"/>
    <p:sldLayoutId id="2147485621" r:id="rId28"/>
    <p:sldLayoutId id="2147485622" r:id="rId29"/>
    <p:sldLayoutId id="2147485623" r:id="rId30"/>
    <p:sldLayoutId id="2147485624" r:id="rId31"/>
    <p:sldLayoutId id="2147485625" r:id="rId32"/>
    <p:sldLayoutId id="2147485626" r:id="rId33"/>
    <p:sldLayoutId id="2147485627" r:id="rId34"/>
    <p:sldLayoutId id="2147485628" r:id="rId35"/>
    <p:sldLayoutId id="2147485629" r:id="rId36"/>
    <p:sldLayoutId id="2147485630" r:id="rId37"/>
    <p:sldLayoutId id="2147485631" r:id="rId38"/>
    <p:sldLayoutId id="2147485632" r:id="rId39"/>
    <p:sldLayoutId id="2147485633" r:id="rId40"/>
    <p:sldLayoutId id="2147485634" r:id="rId41"/>
    <p:sldLayoutId id="2147485635" r:id="rId42"/>
    <p:sldLayoutId id="2147485636" r:id="rId43"/>
    <p:sldLayoutId id="2147485637" r:id="rId44"/>
    <p:sldLayoutId id="2147485638" r:id="rId45"/>
    <p:sldLayoutId id="2147485639" r:id="rId46"/>
    <p:sldLayoutId id="2147485640" r:id="rId47"/>
    <p:sldLayoutId id="2147485641" r:id="rId48"/>
    <p:sldLayoutId id="2147485642" r:id="rId49"/>
    <p:sldLayoutId id="2147485643" r:id="rId50"/>
    <p:sldLayoutId id="2147485644" r:id="rId51"/>
    <p:sldLayoutId id="2147485645" r:id="rId52"/>
    <p:sldLayoutId id="2147485646" r:id="rId53"/>
    <p:sldLayoutId id="2147485647" r:id="rId54"/>
    <p:sldLayoutId id="2147485648" r:id="rId55"/>
    <p:sldLayoutId id="2147485649" r:id="rId56"/>
  </p:sldLayoutIdLst>
  <p:transition>
    <p:fade/>
  </p:transition>
  <p:txStyles>
    <p:titleStyle>
      <a:lvl1pPr algn="l" defTabSz="932742" rtl="0" eaLnBrk="1" latinLnBrk="0" hangingPunct="1">
        <a:lnSpc>
          <a:spcPct val="100000"/>
        </a:lnSpc>
        <a:spcBef>
          <a:spcPct val="0"/>
        </a:spcBef>
        <a:buNone/>
        <a:defRPr lang="en-US" sz="3200" b="0" kern="1200" cap="none" spc="0" baseline="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ct val="0"/>
        </a:spcAft>
        <a:buClrTx/>
        <a:buSzPct val="90000"/>
        <a:buFont typeface="Arial"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guide id="46" pos="368" userDrawn="1">
          <p15:clr>
            <a:srgbClr val="C35EA4"/>
          </p15:clr>
        </p15:guide>
        <p15:guide id="47" pos="7313" userDrawn="1">
          <p15:clr>
            <a:srgbClr val="C35EA4"/>
          </p15:clr>
        </p15:guide>
        <p15:guide id="48" orient="horz" pos="369" userDrawn="1">
          <p15:clr>
            <a:srgbClr val="C35EA4"/>
          </p15:clr>
        </p15:guide>
        <p15:guide id="49" orient="horz" pos="3949" userDrawn="1">
          <p15:clr>
            <a:srgbClr val="C35EA4"/>
          </p15:clr>
        </p15:guide>
        <p15:guide id="50" orient="horz" pos="184" userDrawn="1">
          <p15:clr>
            <a:srgbClr val="A4A3A4"/>
          </p15:clr>
        </p15:guide>
        <p15:guide id="51" pos="185" userDrawn="1">
          <p15:clr>
            <a:srgbClr val="A4A3A4"/>
          </p15:clr>
        </p15:guide>
        <p15:guide id="52" orient="horz" pos="4135" userDrawn="1">
          <p15:clr>
            <a:srgbClr val="A4A3A4"/>
          </p15:clr>
        </p15:guide>
        <p15:guide id="53"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6.xml"/></Relationships>
</file>

<file path=ppt/slides/_rels/slide1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0.xml"/><Relationship Id="rId1" Type="http://schemas.openxmlformats.org/officeDocument/2006/relationships/slideLayout" Target="../slideLayouts/slideLayout140.xml"/></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1.xml"/><Relationship Id="rId1" Type="http://schemas.openxmlformats.org/officeDocument/2006/relationships/slideLayout" Target="../slideLayouts/slideLayout14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40.xml"/><Relationship Id="rId5" Type="http://schemas.openxmlformats.org/officeDocument/2006/relationships/image" Target="../media/image24.gif"/><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13.xml"/><Relationship Id="rId5" Type="http://schemas.openxmlformats.org/officeDocument/2006/relationships/hyperlink" Target="https://aka.ms/ai900-bing-copilot" TargetMode="Externa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0.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4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40.xml"/></Relationships>
</file>

<file path=ppt/slides/_rels/slide22.xml.rels><?xml version="1.0" encoding="UTF-8" standalone="yes"?>
<Relationships xmlns="http://schemas.openxmlformats.org/package/2006/relationships"><Relationship Id="rId3" Type="http://schemas.openxmlformats.org/officeDocument/2006/relationships/hyperlink" Target="https://aka.ms/ai900-azure-openai" TargetMode="External"/><Relationship Id="rId2" Type="http://schemas.openxmlformats.org/officeDocument/2006/relationships/notesSlide" Target="../notesSlides/notesSlide22.xml"/><Relationship Id="rId1" Type="http://schemas.openxmlformats.org/officeDocument/2006/relationships/slideLayout" Target="../slideLayouts/slideLayout113.xml"/><Relationship Id="rId5" Type="http://schemas.openxmlformats.org/officeDocument/2006/relationships/image" Target="../media/image18.sv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1.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ai900-content-filters" TargetMode="External"/><Relationship Id="rId2" Type="http://schemas.openxmlformats.org/officeDocument/2006/relationships/notesSlide" Target="../notesSlides/notesSlide25.xml"/><Relationship Id="rId1" Type="http://schemas.openxmlformats.org/officeDocument/2006/relationships/slideLayout" Target="../slideLayouts/slideLayout113.xml"/><Relationship Id="rId5" Type="http://schemas.openxmlformats.org/officeDocument/2006/relationships/image" Target="../media/image18.sv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7.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1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34.xml"/><Relationship Id="rId5" Type="http://schemas.openxmlformats.org/officeDocument/2006/relationships/hyperlink" Target="https://learn.microsoft.com/es-es/training/paths/introduction-generative-ai/" TargetMode="External"/><Relationship Id="rId4" Type="http://schemas.openxmlformats.org/officeDocument/2006/relationships/image" Target="../media/image28.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4" y="2220913"/>
            <a:ext cx="5132872" cy="2438400"/>
          </a:xfrm>
        </p:spPr>
        <p:txBody>
          <a:bodyPr/>
          <a:lstStyle/>
          <a:p>
            <a:r>
              <a:rPr lang="es-ES" sz="4000" b="0" i="0" strike="noStrike" cap="none" spc="-50" baseline="0" dirty="0">
                <a:solidFill>
                  <a:srgbClr val="000000"/>
                </a:solidFill>
                <a:effectLst/>
                <a:latin typeface="Segoe UI"/>
                <a:ea typeface="Segoe UI"/>
                <a:cs typeface="Segoe UI"/>
              </a:rPr>
              <a:t>Aspectos básicos de Microsoft Azure AI: Inteligencia artificial generativa</a:t>
            </a:r>
            <a:endParaRPr lang="en-US" dirty="0"/>
          </a:p>
        </p:txBody>
      </p:sp>
    </p:spTree>
    <p:extLst>
      <p:ext uri="{BB962C8B-B14F-4D97-AF65-F5344CB8AC3E}">
        <p14:creationId xmlns:p14="http://schemas.microsoft.com/office/powerpoint/2010/main" val="7709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A6464-19EC-4DE9-AD34-5C5185E6DD18}"/>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charset="0"/>
              </a:rPr>
              <a:t>Modelos de lenguaje grande: atención</a:t>
            </a:r>
          </a:p>
        </p:txBody>
      </p:sp>
      <p:sp>
        <p:nvSpPr>
          <p:cNvPr id="3" name="文本框 2">
            <a:extLst>
              <a:ext uri="{FF2B5EF4-FFF2-40B4-BE49-F238E27FC236}">
                <a16:creationId xmlns:a16="http://schemas.microsoft.com/office/drawing/2014/main" id="{1E0DCDF2-5CF2-467A-8262-F46A6FB3DAE5}"/>
              </a:ext>
            </a:extLst>
          </p:cNvPr>
          <p:cNvSpPr txBox="1"/>
          <p:nvPr/>
        </p:nvSpPr>
        <p:spPr>
          <a:xfrm>
            <a:off x="571039" y="1326985"/>
            <a:ext cx="5193731" cy="1043940"/>
          </a:xfrm>
          <a:prstGeom prst="rect">
            <a:avLst/>
          </a:prstGeom>
          <a:noFill/>
        </p:spPr>
        <p:txBody>
          <a:bodyPr wrap="square" lIns="0" tIns="0" rIns="0" bIns="0" rtlCol="0" anchor="t">
            <a:spAutoFit/>
          </a:bodyPr>
          <a:lstStyle/>
          <a:p>
            <a:pPr>
              <a:spcBef>
                <a:spcPts val="1200"/>
              </a:spcBef>
            </a:pPr>
            <a:r>
              <a:rPr lang="es-ES" sz="2350" b="0" i="0" strike="noStrike" cap="none" spc="0" baseline="0" dirty="0">
                <a:solidFill>
                  <a:srgbClr val="D59DD7"/>
                </a:solidFill>
                <a:effectLst/>
                <a:latin typeface="Segoe UI Semibold"/>
                <a:ea typeface="Segoe UI Semibold"/>
                <a:cs typeface="Segoe UI Semibold" charset="0"/>
              </a:rPr>
              <a:t>Paso tres: atención</a:t>
            </a:r>
          </a:p>
          <a:p>
            <a:pPr>
              <a:spcBef>
                <a:spcPts val="600"/>
              </a:spcBef>
            </a:pPr>
            <a:r>
              <a:rPr lang="es-ES" sz="2000" b="0" i="0" strike="noStrike" cap="none" spc="0" baseline="0" dirty="0">
                <a:solidFill>
                  <a:srgbClr val="091F2E"/>
                </a:solidFill>
                <a:effectLst/>
                <a:latin typeface="Segoe UI"/>
                <a:ea typeface="Segoe UI"/>
                <a:cs typeface="Segoe UI"/>
              </a:rPr>
              <a:t>Capture la fuerza de las relaciones entre tokens mediante la técnica de atención.</a:t>
            </a:r>
          </a:p>
        </p:txBody>
      </p:sp>
      <p:sp>
        <p:nvSpPr>
          <p:cNvPr id="11" name="矩形 7">
            <a:extLst>
              <a:ext uri="{FF2B5EF4-FFF2-40B4-BE49-F238E27FC236}">
                <a16:creationId xmlns:a16="http://schemas.microsoft.com/office/drawing/2014/main" id="{FDEDF875-1F5E-4187-BCAF-DAE9349B2CCE}"/>
              </a:ext>
            </a:extLst>
          </p:cNvPr>
          <p:cNvSpPr/>
          <p:nvPr/>
        </p:nvSpPr>
        <p:spPr bwMode="auto">
          <a:xfrm>
            <a:off x="548004" y="2547815"/>
            <a:ext cx="5091736" cy="29073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72000" rIns="180000" bIns="72000" numCol="1" spcCol="0" rtlCol="0" fromWordArt="0" anchor="t" anchorCtr="0" forceAA="0" compatLnSpc="1">
            <a:prstTxWarp prst="textNoShape">
              <a:avLst/>
            </a:prstTxWarp>
            <a:noAutofit/>
          </a:bodyPr>
          <a:lstStyle/>
          <a:p>
            <a:pPr defTabSz="932472" fontAlgn="base">
              <a:spcBef>
                <a:spcPct val="0"/>
              </a:spcBef>
              <a:spcAft>
                <a:spcPct val="0"/>
              </a:spcAft>
            </a:pPr>
            <a:r>
              <a:rPr lang="es-ES" sz="1700" b="0" i="0" strike="noStrike" cap="none" spc="0" baseline="0" dirty="0">
                <a:solidFill>
                  <a:srgbClr val="091F2E"/>
                </a:solidFill>
                <a:effectLst/>
                <a:latin typeface="Segoe UI Semibold"/>
                <a:ea typeface="Segoe UI Semibold"/>
                <a:cs typeface="Segoe UI Semibold" charset="0"/>
              </a:rPr>
              <a:t>Ejemplo:</a:t>
            </a:r>
          </a:p>
          <a:p>
            <a:pPr marL="342900" indent="-342900" defTabSz="932472" fontAlgn="base">
              <a:spcBef>
                <a:spcPct val="0"/>
              </a:spcBef>
              <a:spcAft>
                <a:spcPct val="0"/>
              </a:spcAft>
              <a:buFont typeface="Arial" pitchFamily="34" charset="0"/>
              <a:buChar char="•"/>
            </a:pPr>
            <a:r>
              <a:rPr lang="es-ES" sz="1700" b="0" i="0" strike="noStrike" cap="none" spc="0" baseline="0" dirty="0">
                <a:solidFill>
                  <a:srgbClr val="161616"/>
                </a:solidFill>
                <a:effectLst/>
                <a:latin typeface="Segoe UI"/>
                <a:ea typeface="Segoe UI"/>
                <a:cs typeface="Segoe UI"/>
              </a:rPr>
              <a:t>Objetivo: predecir el token después de "</a:t>
            </a:r>
            <a:r>
              <a:rPr lang="es-ES" sz="1700" b="1" i="0" strike="noStrike" cap="none" spc="0" baseline="0" dirty="0" err="1">
                <a:solidFill>
                  <a:srgbClr val="161616"/>
                </a:solidFill>
                <a:effectLst/>
                <a:latin typeface="Segoe UI"/>
                <a:ea typeface="Segoe UI"/>
                <a:cs typeface="Segoe UI"/>
              </a:rPr>
              <a:t>dog</a:t>
            </a:r>
            <a:r>
              <a:rPr lang="es-ES" sz="1700" b="0" i="0" strike="noStrike" cap="none" spc="0" baseline="0" dirty="0">
                <a:solidFill>
                  <a:srgbClr val="161616"/>
                </a:solidFill>
                <a:effectLst/>
                <a:latin typeface="Segoe UI"/>
                <a:ea typeface="Segoe UI"/>
                <a:cs typeface="Segoe UI"/>
              </a:rPr>
              <a:t>".</a:t>
            </a:r>
          </a:p>
          <a:p>
            <a:pPr marL="342900" indent="-342900" defTabSz="932472" fontAlgn="base">
              <a:spcBef>
                <a:spcPct val="0"/>
              </a:spcBef>
              <a:spcAft>
                <a:spcPct val="0"/>
              </a:spcAft>
              <a:buFont typeface="Arial" pitchFamily="34" charset="0"/>
              <a:buChar char="•"/>
            </a:pPr>
            <a:r>
              <a:rPr lang="es-ES" sz="1700" b="0" i="0" strike="noStrike" cap="none" spc="0" baseline="0" dirty="0">
                <a:solidFill>
                  <a:srgbClr val="161616"/>
                </a:solidFill>
                <a:effectLst/>
                <a:latin typeface="Segoe UI"/>
                <a:ea typeface="Segoe UI"/>
                <a:cs typeface="Segoe UI"/>
              </a:rPr>
              <a:t>Represente "</a:t>
            </a:r>
            <a:r>
              <a:rPr lang="es-ES" sz="1700" b="1" i="0" strike="noStrike" cap="none" spc="0" baseline="0" dirty="0">
                <a:solidFill>
                  <a:srgbClr val="161616"/>
                </a:solidFill>
                <a:effectLst/>
                <a:latin typeface="Segoe UI"/>
                <a:ea typeface="Segoe UI"/>
                <a:cs typeface="Segoe UI"/>
              </a:rPr>
              <a:t>I </a:t>
            </a:r>
            <a:r>
              <a:rPr lang="es-ES" sz="1700" b="1" i="0" strike="noStrike" cap="none" spc="0" baseline="0" dirty="0" err="1">
                <a:solidFill>
                  <a:srgbClr val="161616"/>
                </a:solidFill>
                <a:effectLst/>
                <a:latin typeface="Segoe UI"/>
                <a:ea typeface="Segoe UI"/>
                <a:cs typeface="Segoe UI"/>
              </a:rPr>
              <a:t>heard</a:t>
            </a:r>
            <a:r>
              <a:rPr lang="es-ES" sz="1700" b="1" i="0" strike="noStrike" cap="none" spc="0" baseline="0" dirty="0">
                <a:solidFill>
                  <a:srgbClr val="161616"/>
                </a:solidFill>
                <a:effectLst/>
                <a:latin typeface="Segoe UI"/>
                <a:ea typeface="Segoe UI"/>
                <a:cs typeface="Segoe UI"/>
              </a:rPr>
              <a:t> a </a:t>
            </a:r>
            <a:r>
              <a:rPr lang="es-ES" sz="1700" b="1" i="0" strike="noStrike" cap="none" spc="0" baseline="0" dirty="0" err="1">
                <a:solidFill>
                  <a:srgbClr val="161616"/>
                </a:solidFill>
                <a:effectLst/>
                <a:latin typeface="Segoe UI"/>
                <a:ea typeface="Segoe UI"/>
                <a:cs typeface="Segoe UI"/>
              </a:rPr>
              <a:t>dog</a:t>
            </a:r>
            <a:r>
              <a:rPr lang="es-ES" sz="1700" b="0" i="0" strike="noStrike" cap="none" spc="0" baseline="0" dirty="0">
                <a:solidFill>
                  <a:srgbClr val="161616"/>
                </a:solidFill>
                <a:effectLst/>
                <a:latin typeface="Segoe UI"/>
                <a:ea typeface="Segoe UI"/>
                <a:cs typeface="Segoe UI"/>
              </a:rPr>
              <a:t>" como vectores.</a:t>
            </a:r>
          </a:p>
          <a:p>
            <a:pPr marL="342900" indent="-342900" defTabSz="932472" fontAlgn="base">
              <a:spcBef>
                <a:spcPct val="0"/>
              </a:spcBef>
              <a:spcAft>
                <a:spcPct val="0"/>
              </a:spcAft>
              <a:buFont typeface="Arial" pitchFamily="34" charset="0"/>
              <a:buChar char="•"/>
            </a:pPr>
            <a:r>
              <a:rPr lang="es-ES" sz="1700" b="0" i="0" strike="noStrike" cap="none" spc="0" baseline="0" dirty="0">
                <a:solidFill>
                  <a:srgbClr val="161616"/>
                </a:solidFill>
                <a:effectLst/>
                <a:latin typeface="Segoe UI"/>
                <a:ea typeface="Segoe UI"/>
                <a:cs typeface="Segoe UI"/>
              </a:rPr>
              <a:t>Asigne más peso a "</a:t>
            </a:r>
            <a:r>
              <a:rPr lang="es-ES" sz="1700" b="1" i="0" strike="noStrike" cap="none" spc="0" baseline="0" dirty="0" err="1">
                <a:solidFill>
                  <a:srgbClr val="161616"/>
                </a:solidFill>
                <a:effectLst/>
                <a:latin typeface="Segoe UI"/>
                <a:ea typeface="Segoe UI"/>
                <a:cs typeface="Segoe UI"/>
              </a:rPr>
              <a:t>heard</a:t>
            </a:r>
            <a:r>
              <a:rPr lang="es-ES" sz="1700" b="0" i="0" strike="noStrike" cap="none" spc="0" baseline="0" dirty="0">
                <a:solidFill>
                  <a:srgbClr val="161616"/>
                </a:solidFill>
                <a:effectLst/>
                <a:latin typeface="Segoe UI"/>
                <a:ea typeface="Segoe UI"/>
                <a:cs typeface="Segoe UI"/>
              </a:rPr>
              <a:t>" y "</a:t>
            </a:r>
            <a:r>
              <a:rPr lang="es-ES" sz="1700" b="1" i="0" strike="noStrike" cap="none" spc="0" baseline="0" dirty="0" err="1">
                <a:solidFill>
                  <a:srgbClr val="161616"/>
                </a:solidFill>
                <a:effectLst/>
                <a:latin typeface="Segoe UI"/>
                <a:ea typeface="Segoe UI"/>
                <a:cs typeface="Segoe UI"/>
              </a:rPr>
              <a:t>dog</a:t>
            </a:r>
            <a:r>
              <a:rPr lang="es-ES" sz="1700" b="0" i="0" strike="noStrike" cap="none" spc="0" baseline="0" dirty="0">
                <a:solidFill>
                  <a:srgbClr val="161616"/>
                </a:solidFill>
                <a:effectLst/>
                <a:latin typeface="Segoe UI"/>
                <a:ea typeface="Segoe UI"/>
                <a:cs typeface="Segoe UI"/>
              </a:rPr>
              <a:t>".</a:t>
            </a:r>
          </a:p>
          <a:p>
            <a:pPr marL="342900" indent="-342900" defTabSz="932472" fontAlgn="base">
              <a:spcBef>
                <a:spcPct val="0"/>
              </a:spcBef>
              <a:spcAft>
                <a:spcPct val="0"/>
              </a:spcAft>
              <a:buFont typeface="Arial" pitchFamily="34" charset="0"/>
              <a:buChar char="•"/>
            </a:pPr>
            <a:r>
              <a:rPr lang="es-ES" sz="1700" b="0" i="0" strike="noStrike" cap="none" spc="0" baseline="0" dirty="0">
                <a:solidFill>
                  <a:srgbClr val="161616"/>
                </a:solidFill>
                <a:effectLst/>
                <a:latin typeface="Segoe UI"/>
                <a:ea typeface="Segoe UI"/>
                <a:cs typeface="Segoe UI"/>
              </a:rPr>
              <a:t>Pueden venir varios tokens posibles después de "</a:t>
            </a:r>
            <a:r>
              <a:rPr lang="es-ES" sz="1700" b="0" i="0" strike="noStrike" cap="none" spc="0" baseline="0" dirty="0" err="1">
                <a:solidFill>
                  <a:srgbClr val="161616"/>
                </a:solidFill>
                <a:effectLst/>
                <a:latin typeface="Segoe UI"/>
                <a:ea typeface="Segoe UI"/>
                <a:cs typeface="Segoe UI"/>
              </a:rPr>
              <a:t>dog</a:t>
            </a:r>
            <a:r>
              <a:rPr lang="es-ES" sz="1700" b="0" i="0" strike="noStrike" cap="none" spc="0" baseline="0" dirty="0">
                <a:solidFill>
                  <a:srgbClr val="161616"/>
                </a:solidFill>
                <a:effectLst/>
                <a:latin typeface="Segoe UI"/>
                <a:ea typeface="Segoe UI"/>
                <a:cs typeface="Segoe UI"/>
              </a:rPr>
              <a:t>".</a:t>
            </a:r>
          </a:p>
          <a:p>
            <a:pPr marL="342900" indent="-342900" defTabSz="932472" fontAlgn="base">
              <a:spcBef>
                <a:spcPct val="0"/>
              </a:spcBef>
              <a:spcAft>
                <a:spcPct val="0"/>
              </a:spcAft>
              <a:buFont typeface="Arial" pitchFamily="34" charset="0"/>
              <a:buChar char="•"/>
            </a:pPr>
            <a:r>
              <a:rPr lang="es-ES" sz="1700" b="0" i="0" strike="noStrike" cap="none" spc="0" baseline="0" dirty="0">
                <a:solidFill>
                  <a:srgbClr val="161616"/>
                </a:solidFill>
                <a:effectLst/>
                <a:latin typeface="Segoe UI"/>
                <a:ea typeface="Segoe UI"/>
                <a:cs typeface="Segoe UI"/>
              </a:rPr>
              <a:t>El token más probable se agrega a la secuencia, en este caso "</a:t>
            </a:r>
            <a:r>
              <a:rPr lang="es-ES" sz="1700" b="1" i="0" strike="noStrike" cap="none" spc="0" baseline="0" dirty="0" err="1">
                <a:solidFill>
                  <a:srgbClr val="161616"/>
                </a:solidFill>
                <a:effectLst/>
                <a:latin typeface="Segoe UI"/>
                <a:ea typeface="Segoe UI"/>
                <a:cs typeface="Segoe UI"/>
              </a:rPr>
              <a:t>bark</a:t>
            </a:r>
            <a:r>
              <a:rPr lang="es-ES" sz="1700" b="0" i="0" strike="noStrike" cap="none" spc="0" baseline="0" dirty="0">
                <a:solidFill>
                  <a:srgbClr val="161616"/>
                </a:solidFill>
                <a:effectLst/>
                <a:latin typeface="Segoe UI"/>
                <a:ea typeface="Segoe UI"/>
                <a:cs typeface="Segoe UI"/>
              </a:rPr>
              <a:t>".</a:t>
            </a:r>
          </a:p>
        </p:txBody>
      </p:sp>
      <p:pic>
        <p:nvPicPr>
          <p:cNvPr id="1026" name="Picture 2">
            <a:extLst>
              <a:ext uri="{FF2B5EF4-FFF2-40B4-BE49-F238E27FC236}">
                <a16:creationId xmlns:a16="http://schemas.microsoft.com/office/drawing/2014/main" id="{125D1176-D9D8-52E7-173F-80ACD9BDCD27}"/>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1759"/>
          <a:stretch>
            <a:fillRect/>
          </a:stretch>
        </p:blipFill>
        <p:spPr bwMode="auto">
          <a:xfrm>
            <a:off x="5918625" y="1430100"/>
            <a:ext cx="5945617" cy="3921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7793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50300-C1D1-4310-AE44-8B3933CD53D2}"/>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charset="0"/>
              </a:rPr>
              <a:t>Copilotos</a:t>
            </a:r>
            <a:endParaRPr lang="zh-CN" altLang="en-US" dirty="0"/>
          </a:p>
        </p:txBody>
      </p:sp>
      <p:sp>
        <p:nvSpPr>
          <p:cNvPr id="3" name="文本框 2">
            <a:extLst>
              <a:ext uri="{FF2B5EF4-FFF2-40B4-BE49-F238E27FC236}">
                <a16:creationId xmlns:a16="http://schemas.microsoft.com/office/drawing/2014/main" id="{1E6945DD-B779-4D48-AA43-C249473A4E35}"/>
              </a:ext>
            </a:extLst>
          </p:cNvPr>
          <p:cNvSpPr txBox="1"/>
          <p:nvPr/>
        </p:nvSpPr>
        <p:spPr>
          <a:xfrm>
            <a:off x="588261" y="1440000"/>
            <a:ext cx="3614284" cy="1661993"/>
          </a:xfrm>
          <a:prstGeom prst="rect">
            <a:avLst/>
          </a:prstGeom>
          <a:noFill/>
        </p:spPr>
        <p:txBody>
          <a:bodyPr wrap="square" lIns="0" tIns="0" rIns="0" bIns="0" rtlCol="0">
            <a:spAutoFit/>
          </a:bodyPr>
          <a:lstStyle/>
          <a:p>
            <a:pPr>
              <a:spcBef>
                <a:spcPts val="1200"/>
              </a:spcBef>
            </a:pPr>
            <a:r>
              <a:rPr lang="es-ES" sz="1800" b="0" i="0" strike="noStrike" cap="none" spc="0" baseline="0" dirty="0">
                <a:solidFill>
                  <a:srgbClr val="000000"/>
                </a:solidFill>
                <a:effectLst/>
                <a:latin typeface="Segoe UI Semibold"/>
                <a:ea typeface="Segoe UI Semibold"/>
                <a:cs typeface="Segoe UI Semibold" charset="0"/>
              </a:rPr>
              <a:t>Los copilotos suelen integrarse </a:t>
            </a:r>
            <a:br>
              <a:rPr lang="es-ES" sz="1800" b="0" i="0" strike="noStrike" cap="none" spc="0" baseline="0" dirty="0">
                <a:solidFill>
                  <a:srgbClr val="000000"/>
                </a:solidFill>
                <a:effectLst/>
                <a:latin typeface="Segoe UI Semibold"/>
                <a:ea typeface="Segoe UI Semibold"/>
                <a:cs typeface="Segoe UI Semibold" charset="0"/>
              </a:rPr>
            </a:br>
            <a:r>
              <a:rPr lang="es-ES" sz="1800" b="0" i="0" strike="noStrike" cap="none" spc="0" baseline="0" dirty="0">
                <a:solidFill>
                  <a:srgbClr val="000000"/>
                </a:solidFill>
                <a:effectLst/>
                <a:latin typeface="Segoe UI Semibold"/>
                <a:ea typeface="Segoe UI Semibold"/>
                <a:cs typeface="Segoe UI Semibold" charset="0"/>
              </a:rPr>
              <a:t>en otras aplicaciones </a:t>
            </a:r>
            <a:br>
              <a:rPr lang="es-ES" sz="1800" b="0" i="0" strike="noStrike" cap="none" spc="0" baseline="0" dirty="0">
                <a:solidFill>
                  <a:srgbClr val="000000"/>
                </a:solidFill>
                <a:effectLst/>
                <a:latin typeface="Segoe UI Semibold"/>
                <a:ea typeface="Segoe UI Semibold"/>
                <a:cs typeface="Segoe UI Semibold" charset="0"/>
              </a:rPr>
            </a:br>
            <a:r>
              <a:rPr lang="es-ES" sz="1800" b="0" i="0" strike="noStrike" cap="none" spc="0" baseline="0" dirty="0">
                <a:solidFill>
                  <a:srgbClr val="000000"/>
                </a:solidFill>
                <a:effectLst/>
                <a:latin typeface="Segoe UI Semibold"/>
                <a:ea typeface="Segoe UI Semibold"/>
                <a:cs typeface="Segoe UI Semibold" charset="0"/>
              </a:rPr>
              <a:t>y proporcionan una manera </a:t>
            </a:r>
            <a:br>
              <a:rPr lang="es-ES" sz="1800" b="0" i="0" strike="noStrike" cap="none" spc="0" baseline="0" dirty="0">
                <a:solidFill>
                  <a:srgbClr val="000000"/>
                </a:solidFill>
                <a:effectLst/>
                <a:latin typeface="Segoe UI Semibold"/>
                <a:ea typeface="Segoe UI Semibold"/>
                <a:cs typeface="Segoe UI Semibold" charset="0"/>
              </a:rPr>
            </a:br>
            <a:r>
              <a:rPr lang="es-ES" sz="1800" b="0" i="0" strike="noStrike" cap="none" spc="0" baseline="0" dirty="0">
                <a:solidFill>
                  <a:srgbClr val="000000"/>
                </a:solidFill>
                <a:effectLst/>
                <a:latin typeface="Segoe UI Semibold"/>
                <a:ea typeface="Segoe UI Semibold"/>
                <a:cs typeface="Segoe UI Semibold" charset="0"/>
              </a:rPr>
              <a:t>de que los usuarios obtengan ayuda con tareas comunes </a:t>
            </a:r>
            <a:br>
              <a:rPr lang="es-ES" sz="1800" b="0" i="0" strike="noStrike" cap="none" spc="0" baseline="0" dirty="0">
                <a:solidFill>
                  <a:srgbClr val="000000"/>
                </a:solidFill>
                <a:effectLst/>
                <a:latin typeface="Segoe UI Semibold"/>
                <a:ea typeface="Segoe UI Semibold"/>
                <a:cs typeface="Segoe UI Semibold" charset="0"/>
              </a:rPr>
            </a:br>
            <a:r>
              <a:rPr lang="es-ES" sz="1800" b="0" i="0" strike="noStrike" cap="none" spc="0" baseline="0" dirty="0">
                <a:solidFill>
                  <a:srgbClr val="000000"/>
                </a:solidFill>
                <a:effectLst/>
                <a:latin typeface="Segoe UI Semibold"/>
                <a:ea typeface="Segoe UI Semibold"/>
                <a:cs typeface="Segoe UI Semibold" charset="0"/>
              </a:rPr>
              <a:t>de un modelo de IA generativa.</a:t>
            </a:r>
          </a:p>
        </p:txBody>
      </p:sp>
      <p:sp>
        <p:nvSpPr>
          <p:cNvPr id="4" name="Rectangle 6">
            <a:extLst>
              <a:ext uri="{FF2B5EF4-FFF2-40B4-BE49-F238E27FC236}">
                <a16:creationId xmlns:a16="http://schemas.microsoft.com/office/drawing/2014/main" id="{9FCE086F-3206-40B7-BCE2-882030DF8948}"/>
              </a:ext>
              <a:ext uri="{C183D7F6-B498-43B3-948B-1728B52AA6E4}">
                <adec:decorative xmlns:adec="http://schemas.microsoft.com/office/drawing/2017/decorative" val="1"/>
              </a:ext>
            </a:extLst>
          </p:cNvPr>
          <p:cNvSpPr/>
          <p:nvPr/>
        </p:nvSpPr>
        <p:spPr bwMode="auto">
          <a:xfrm>
            <a:off x="4304144" y="1439026"/>
            <a:ext cx="6802145" cy="3913885"/>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文本框 6">
            <a:extLst>
              <a:ext uri="{FF2B5EF4-FFF2-40B4-BE49-F238E27FC236}">
                <a16:creationId xmlns:a16="http://schemas.microsoft.com/office/drawing/2014/main" id="{B1286115-AE65-46CC-A8A4-0F31E69209F0}"/>
              </a:ext>
            </a:extLst>
          </p:cNvPr>
          <p:cNvSpPr txBox="1"/>
          <p:nvPr/>
        </p:nvSpPr>
        <p:spPr>
          <a:xfrm>
            <a:off x="568586" y="3234141"/>
            <a:ext cx="3503448" cy="2680221"/>
          </a:xfrm>
          <a:prstGeom prst="rect">
            <a:avLst/>
          </a:prstGeom>
          <a:noFill/>
        </p:spPr>
        <p:txBody>
          <a:bodyPr wrap="square" lIns="0" tIns="0" rIns="0" bIns="0" rtlCol="0">
            <a:spAutoFit/>
          </a:bodyPr>
          <a:lstStyle/>
          <a:p>
            <a:pPr marL="285750" indent="-285750">
              <a:spcBef>
                <a:spcPts val="500"/>
              </a:spcBef>
              <a:buFont typeface="Arial" pitchFamily="34" charset="0"/>
              <a:buChar char="•"/>
            </a:pPr>
            <a:r>
              <a:rPr lang="es-ES" sz="1700" b="0" i="0" strike="noStrike" cap="none" spc="0" baseline="0" dirty="0">
                <a:solidFill>
                  <a:srgbClr val="000000"/>
                </a:solidFill>
                <a:effectLst/>
                <a:latin typeface="Segoe UI"/>
                <a:ea typeface="Segoe UI"/>
                <a:cs typeface="Segoe UI"/>
              </a:rPr>
              <a:t>Los desarrolladores pueden crear copilotos que envíen mensajes </a:t>
            </a:r>
            <a:br>
              <a:rPr lang="es-ES" sz="1700" b="0" i="0" strike="noStrike" cap="none" spc="0" baseline="0" dirty="0">
                <a:solidFill>
                  <a:srgbClr val="000000"/>
                </a:solidFill>
                <a:effectLst/>
                <a:latin typeface="Segoe UI"/>
                <a:ea typeface="Segoe UI"/>
                <a:cs typeface="Segoe UI"/>
              </a:rPr>
            </a:br>
            <a:r>
              <a:rPr lang="es-ES" sz="1700" b="0" i="0" strike="noStrike" cap="none" spc="0" baseline="0" dirty="0">
                <a:solidFill>
                  <a:srgbClr val="000000"/>
                </a:solidFill>
                <a:effectLst/>
                <a:latin typeface="Segoe UI"/>
                <a:ea typeface="Segoe UI"/>
                <a:cs typeface="Segoe UI"/>
              </a:rPr>
              <a:t>a modelos de lenguaje grande </a:t>
            </a:r>
            <a:br>
              <a:rPr lang="es-ES" sz="1700" b="0" i="0" strike="noStrike" cap="none" spc="0" baseline="0" dirty="0">
                <a:solidFill>
                  <a:srgbClr val="000000"/>
                </a:solidFill>
                <a:effectLst/>
                <a:latin typeface="Segoe UI"/>
                <a:ea typeface="Segoe UI"/>
                <a:cs typeface="Segoe UI"/>
              </a:rPr>
            </a:br>
            <a:r>
              <a:rPr lang="es-ES" sz="1700" b="0" i="0" strike="noStrike" cap="none" spc="0" baseline="0" dirty="0">
                <a:solidFill>
                  <a:srgbClr val="000000"/>
                </a:solidFill>
                <a:effectLst/>
                <a:latin typeface="Segoe UI"/>
                <a:ea typeface="Segoe UI"/>
                <a:cs typeface="Segoe UI"/>
              </a:rPr>
              <a:t>y generen contenido para su </a:t>
            </a:r>
            <a:br>
              <a:rPr lang="es-ES" sz="1700" b="0" i="0" strike="noStrike" cap="none" spc="0" baseline="0" dirty="0">
                <a:solidFill>
                  <a:srgbClr val="000000"/>
                </a:solidFill>
                <a:effectLst/>
                <a:latin typeface="Segoe UI"/>
                <a:ea typeface="Segoe UI"/>
                <a:cs typeface="Segoe UI"/>
              </a:rPr>
            </a:br>
            <a:r>
              <a:rPr lang="es-ES" sz="1700" b="0" i="0" strike="noStrike" cap="none" spc="0" baseline="0" dirty="0">
                <a:solidFill>
                  <a:srgbClr val="000000"/>
                </a:solidFill>
                <a:effectLst/>
                <a:latin typeface="Segoe UI"/>
                <a:ea typeface="Segoe UI"/>
                <a:cs typeface="Segoe UI"/>
              </a:rPr>
              <a:t>uso en aplicaciones.</a:t>
            </a:r>
          </a:p>
          <a:p>
            <a:pPr marL="285750" indent="-285750">
              <a:spcBef>
                <a:spcPts val="500"/>
              </a:spcBef>
              <a:buFont typeface="Arial" pitchFamily="34" charset="0"/>
              <a:buChar char="•"/>
            </a:pPr>
            <a:r>
              <a:rPr lang="es-ES" sz="1700" b="0" i="0" strike="noStrike" cap="none" spc="0" baseline="0" dirty="0">
                <a:solidFill>
                  <a:srgbClr val="000000"/>
                </a:solidFill>
                <a:effectLst/>
                <a:latin typeface="Segoe UI"/>
                <a:ea typeface="Segoe UI"/>
                <a:cs typeface="Segoe UI"/>
              </a:rPr>
              <a:t>Los usuarios profesionales pueden usar copilotos para aumentar su productividad </a:t>
            </a:r>
            <a:br>
              <a:rPr lang="es-ES" sz="1700" b="0" i="0" strike="noStrike" cap="none" spc="0" baseline="0" dirty="0">
                <a:solidFill>
                  <a:srgbClr val="000000"/>
                </a:solidFill>
                <a:effectLst/>
                <a:latin typeface="Segoe UI"/>
                <a:ea typeface="Segoe UI"/>
                <a:cs typeface="Segoe UI"/>
              </a:rPr>
            </a:br>
            <a:r>
              <a:rPr lang="es-ES" sz="1700" b="0" i="0" strike="noStrike" cap="none" spc="0" baseline="0" dirty="0">
                <a:solidFill>
                  <a:srgbClr val="000000"/>
                </a:solidFill>
                <a:effectLst/>
                <a:latin typeface="Segoe UI"/>
                <a:ea typeface="Segoe UI"/>
                <a:cs typeface="Segoe UI"/>
              </a:rPr>
              <a:t>y creatividad con contenido generado por IA.</a:t>
            </a:r>
          </a:p>
        </p:txBody>
      </p:sp>
      <p:pic>
        <p:nvPicPr>
          <p:cNvPr id="8" name="图片 16" descr="Screenshot of Microsoft 365 copilot.">
            <a:extLst>
              <a:ext uri="{FF2B5EF4-FFF2-40B4-BE49-F238E27FC236}">
                <a16:creationId xmlns:a16="http://schemas.microsoft.com/office/drawing/2014/main" id="{DCA50B58-CB8B-6242-1F5F-352BD90C04B9}"/>
              </a:ext>
            </a:extLst>
          </p:cNvPr>
          <p:cNvPicPr>
            <a:picLocks noChangeAspect="1"/>
          </p:cNvPicPr>
          <p:nvPr/>
        </p:nvPicPr>
        <p:blipFill>
          <a:blip r:embed="rId3"/>
          <a:stretch>
            <a:fillRect/>
          </a:stretch>
        </p:blipFill>
        <p:spPr>
          <a:xfrm>
            <a:off x="4545490" y="1610128"/>
            <a:ext cx="6293821" cy="3522757"/>
          </a:xfrm>
          <a:prstGeom prst="rect">
            <a:avLst/>
          </a:prstGeom>
        </p:spPr>
      </p:pic>
    </p:spTree>
    <p:extLst>
      <p:ext uri="{BB962C8B-B14F-4D97-AF65-F5344CB8AC3E}">
        <p14:creationId xmlns:p14="http://schemas.microsoft.com/office/powerpoint/2010/main" val="17649662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50300-C1D1-4310-AE44-8B3933CD53D2}"/>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charset="0"/>
              </a:rPr>
              <a:t>¿Qué son los copilotos?</a:t>
            </a:r>
            <a:endParaRPr lang="zh-CN" altLang="en-US" dirty="0"/>
          </a:p>
        </p:txBody>
      </p:sp>
      <p:sp>
        <p:nvSpPr>
          <p:cNvPr id="3" name="文本框 2">
            <a:extLst>
              <a:ext uri="{FF2B5EF4-FFF2-40B4-BE49-F238E27FC236}">
                <a16:creationId xmlns:a16="http://schemas.microsoft.com/office/drawing/2014/main" id="{1E6945DD-B779-4D48-AA43-C249473A4E35}"/>
              </a:ext>
            </a:extLst>
          </p:cNvPr>
          <p:cNvSpPr txBox="1"/>
          <p:nvPr/>
        </p:nvSpPr>
        <p:spPr>
          <a:xfrm>
            <a:off x="588261" y="1440000"/>
            <a:ext cx="11018520" cy="335280"/>
          </a:xfrm>
          <a:prstGeom prst="rect">
            <a:avLst/>
          </a:prstGeom>
          <a:noFill/>
        </p:spPr>
        <p:txBody>
          <a:bodyPr wrap="square" lIns="0" tIns="0" rIns="0" bIns="0" rtlCol="0" anchor="t">
            <a:spAutoFit/>
          </a:bodyPr>
          <a:lstStyle/>
          <a:p>
            <a:pPr>
              <a:spcBef>
                <a:spcPts val="1200"/>
              </a:spcBef>
            </a:pPr>
            <a:r>
              <a:rPr lang="es-ES" sz="2200" b="0" i="0" strike="noStrike" cap="none" spc="0" baseline="0" dirty="0">
                <a:solidFill>
                  <a:srgbClr val="D59DD7"/>
                </a:solidFill>
                <a:effectLst/>
                <a:latin typeface="Segoe UI Semibold"/>
                <a:ea typeface="Segoe UI Semibold"/>
                <a:cs typeface="Segoe UI Semibold" charset="0"/>
              </a:rPr>
              <a:t>Otros ejemplos de copilotos</a:t>
            </a:r>
            <a:endParaRPr lang="en-US" altLang="zh-CN" sz="2200" dirty="0">
              <a:solidFill>
                <a:schemeClr val="accent4"/>
              </a:solidFill>
            </a:endParaRPr>
          </a:p>
        </p:txBody>
      </p:sp>
      <p:sp>
        <p:nvSpPr>
          <p:cNvPr id="4" name="Rectangle 6">
            <a:extLst>
              <a:ext uri="{FF2B5EF4-FFF2-40B4-BE49-F238E27FC236}">
                <a16:creationId xmlns:a16="http://schemas.microsoft.com/office/drawing/2014/main" id="{9FCE086F-3206-40B7-BCE2-882030DF8948}"/>
              </a:ext>
              <a:ext uri="{C183D7F6-B498-43B3-948B-1728B52AA6E4}">
                <adec:decorative xmlns:adec="http://schemas.microsoft.com/office/drawing/2017/decorative" val="1"/>
              </a:ext>
            </a:extLst>
          </p:cNvPr>
          <p:cNvSpPr/>
          <p:nvPr/>
        </p:nvSpPr>
        <p:spPr bwMode="auto">
          <a:xfrm>
            <a:off x="588261" y="2632811"/>
            <a:ext cx="3384000" cy="270747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文本框 7">
            <a:extLst>
              <a:ext uri="{FF2B5EF4-FFF2-40B4-BE49-F238E27FC236}">
                <a16:creationId xmlns:a16="http://schemas.microsoft.com/office/drawing/2014/main" id="{75239E55-35E7-4022-AA2B-6445BA9CB4C4}"/>
              </a:ext>
            </a:extLst>
          </p:cNvPr>
          <p:cNvSpPr txBox="1"/>
          <p:nvPr/>
        </p:nvSpPr>
        <p:spPr>
          <a:xfrm>
            <a:off x="588261" y="2098083"/>
            <a:ext cx="3384000" cy="433553"/>
          </a:xfrm>
          <a:prstGeom prst="rect">
            <a:avLst/>
          </a:prstGeom>
          <a:solidFill>
            <a:schemeClr val="bg1">
              <a:lumMod val="95000"/>
            </a:schemeClr>
          </a:solidFill>
        </p:spPr>
        <p:txBody>
          <a:bodyPr wrap="square" lIns="72000" tIns="108000" rIns="72000" bIns="108000" rtlCol="0" anchor="ctr" anchorCtr="0">
            <a:spAutoFit/>
          </a:bodyPr>
          <a:lstStyle/>
          <a:p>
            <a:pPr algn="ctr">
              <a:spcBef>
                <a:spcPts val="1200"/>
              </a:spcBef>
            </a:pPr>
            <a:r>
              <a:rPr lang="es-ES" sz="1400" b="0" i="0" strike="noStrike" cap="none" spc="0" baseline="0" dirty="0">
                <a:solidFill>
                  <a:srgbClr val="000000"/>
                </a:solidFill>
                <a:effectLst/>
                <a:latin typeface="Segoe UI Semibold"/>
                <a:ea typeface="Segoe UI Semibold"/>
                <a:cs typeface="Segoe UI Semibold" charset="0"/>
              </a:rPr>
              <a:t>Copiloto del explorador Microsoft Edge</a:t>
            </a:r>
          </a:p>
        </p:txBody>
      </p:sp>
      <p:sp>
        <p:nvSpPr>
          <p:cNvPr id="9" name="Rectangle 6">
            <a:extLst>
              <a:ext uri="{FF2B5EF4-FFF2-40B4-BE49-F238E27FC236}">
                <a16:creationId xmlns:a16="http://schemas.microsoft.com/office/drawing/2014/main" id="{FFD3277C-DDD9-4E0D-A010-7C8C6B7D3D1E}"/>
              </a:ext>
              <a:ext uri="{C183D7F6-B498-43B3-948B-1728B52AA6E4}">
                <adec:decorative xmlns:adec="http://schemas.microsoft.com/office/drawing/2017/decorative" val="1"/>
              </a:ext>
            </a:extLst>
          </p:cNvPr>
          <p:cNvSpPr/>
          <p:nvPr/>
        </p:nvSpPr>
        <p:spPr bwMode="auto">
          <a:xfrm>
            <a:off x="4153226" y="2632811"/>
            <a:ext cx="3384000" cy="270747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文本框 9">
            <a:extLst>
              <a:ext uri="{FF2B5EF4-FFF2-40B4-BE49-F238E27FC236}">
                <a16:creationId xmlns:a16="http://schemas.microsoft.com/office/drawing/2014/main" id="{2177566E-A648-4AD2-8658-95652EEF09C7}"/>
              </a:ext>
            </a:extLst>
          </p:cNvPr>
          <p:cNvSpPr txBox="1"/>
          <p:nvPr/>
        </p:nvSpPr>
        <p:spPr>
          <a:xfrm>
            <a:off x="4153226" y="2098083"/>
            <a:ext cx="3384000" cy="433553"/>
          </a:xfrm>
          <a:prstGeom prst="rect">
            <a:avLst/>
          </a:prstGeom>
          <a:solidFill>
            <a:schemeClr val="bg1">
              <a:lumMod val="95000"/>
            </a:schemeClr>
          </a:solidFill>
        </p:spPr>
        <p:txBody>
          <a:bodyPr wrap="square" lIns="72000" tIns="108000" rIns="72000" bIns="108000" rtlCol="0" anchor="ctr" anchorCtr="0">
            <a:spAutoFit/>
          </a:bodyPr>
          <a:lstStyle/>
          <a:p>
            <a:pPr algn="ctr">
              <a:spcBef>
                <a:spcPts val="1200"/>
              </a:spcBef>
            </a:pPr>
            <a:r>
              <a:rPr lang="es-ES" sz="1400" b="0" i="0" strike="noStrike" cap="none" spc="0" baseline="0" dirty="0">
                <a:solidFill>
                  <a:srgbClr val="000000"/>
                </a:solidFill>
                <a:effectLst/>
                <a:latin typeface="Segoe UI Semibold"/>
                <a:ea typeface="Segoe UI Semibold"/>
                <a:cs typeface="Segoe UI Semibold" charset="0"/>
              </a:rPr>
              <a:t>Copiloto de Microsoft Bing</a:t>
            </a:r>
          </a:p>
        </p:txBody>
      </p:sp>
      <p:sp>
        <p:nvSpPr>
          <p:cNvPr id="11" name="Rectangle 6">
            <a:extLst>
              <a:ext uri="{FF2B5EF4-FFF2-40B4-BE49-F238E27FC236}">
                <a16:creationId xmlns:a16="http://schemas.microsoft.com/office/drawing/2014/main" id="{91DA4C21-FD93-49C7-AECF-CD5C0A040E74}"/>
              </a:ext>
              <a:ext uri="{C183D7F6-B498-43B3-948B-1728B52AA6E4}">
                <adec:decorative xmlns:adec="http://schemas.microsoft.com/office/drawing/2017/decorative" val="1"/>
              </a:ext>
            </a:extLst>
          </p:cNvPr>
          <p:cNvSpPr/>
          <p:nvPr/>
        </p:nvSpPr>
        <p:spPr bwMode="auto">
          <a:xfrm>
            <a:off x="7718191" y="2632811"/>
            <a:ext cx="3893741" cy="2215866"/>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文本框 11">
            <a:extLst>
              <a:ext uri="{FF2B5EF4-FFF2-40B4-BE49-F238E27FC236}">
                <a16:creationId xmlns:a16="http://schemas.microsoft.com/office/drawing/2014/main" id="{1C1BA6D2-AC33-4B5A-B8C3-CC668065A651}"/>
              </a:ext>
            </a:extLst>
          </p:cNvPr>
          <p:cNvSpPr txBox="1"/>
          <p:nvPr/>
        </p:nvSpPr>
        <p:spPr>
          <a:xfrm>
            <a:off x="7718191" y="2098083"/>
            <a:ext cx="3885548" cy="433553"/>
          </a:xfrm>
          <a:prstGeom prst="rect">
            <a:avLst/>
          </a:prstGeom>
          <a:solidFill>
            <a:schemeClr val="bg1">
              <a:lumMod val="95000"/>
            </a:schemeClr>
          </a:solidFill>
        </p:spPr>
        <p:txBody>
          <a:bodyPr wrap="square" lIns="72000" tIns="108000" rIns="72000" bIns="108000" rtlCol="0" anchor="ctr" anchorCtr="0">
            <a:spAutoFit/>
          </a:bodyPr>
          <a:lstStyle/>
          <a:p>
            <a:pPr algn="ctr">
              <a:spcBef>
                <a:spcPts val="1200"/>
              </a:spcBef>
            </a:pPr>
            <a:r>
              <a:rPr lang="es-ES" sz="1400" b="0" i="0" strike="noStrike" cap="none" spc="0" baseline="0" dirty="0">
                <a:solidFill>
                  <a:srgbClr val="000000"/>
                </a:solidFill>
                <a:effectLst/>
                <a:latin typeface="Segoe UI Semibold"/>
                <a:ea typeface="Segoe UI Semibold"/>
                <a:cs typeface="Segoe UI Semibold" charset="0"/>
              </a:rPr>
              <a:t>GitHub </a:t>
            </a:r>
            <a:r>
              <a:rPr lang="es-ES" sz="1400" b="0" i="0" strike="noStrike" cap="none" spc="0" baseline="0" dirty="0" err="1">
                <a:solidFill>
                  <a:srgbClr val="000000"/>
                </a:solidFill>
                <a:effectLst/>
                <a:latin typeface="Segoe UI Semibold"/>
                <a:ea typeface="Segoe UI Semibold"/>
                <a:cs typeface="Segoe UI Semibold" charset="0"/>
              </a:rPr>
              <a:t>Copilot</a:t>
            </a:r>
            <a:endParaRPr lang="en-US" sz="1400" dirty="0"/>
          </a:p>
        </p:txBody>
      </p:sp>
      <p:pic>
        <p:nvPicPr>
          <p:cNvPr id="15" name="图片 14">
            <a:extLst>
              <a:ext uri="{FF2B5EF4-FFF2-40B4-BE49-F238E27FC236}">
                <a16:creationId xmlns:a16="http://schemas.microsoft.com/office/drawing/2014/main" id="{C219A5B0-BC39-4A6F-B186-BE83E4B0B2FA}"/>
              </a:ext>
            </a:extLst>
          </p:cNvPr>
          <p:cNvPicPr>
            <a:picLocks noChangeAspect="1"/>
          </p:cNvPicPr>
          <p:nvPr/>
        </p:nvPicPr>
        <p:blipFill>
          <a:blip r:embed="rId3"/>
          <a:srcRect/>
          <a:stretch/>
        </p:blipFill>
        <p:spPr>
          <a:xfrm>
            <a:off x="733517" y="2748226"/>
            <a:ext cx="3099727" cy="2464284"/>
          </a:xfrm>
          <a:prstGeom prst="rect">
            <a:avLst/>
          </a:prstGeom>
        </p:spPr>
      </p:pic>
      <p:pic>
        <p:nvPicPr>
          <p:cNvPr id="13" name="图片 12">
            <a:extLst>
              <a:ext uri="{FF2B5EF4-FFF2-40B4-BE49-F238E27FC236}">
                <a16:creationId xmlns:a16="http://schemas.microsoft.com/office/drawing/2014/main" id="{FFC6E8D6-00B3-478A-8F4D-1336233290FB}"/>
              </a:ext>
            </a:extLst>
          </p:cNvPr>
          <p:cNvPicPr>
            <a:picLocks noChangeAspect="1"/>
          </p:cNvPicPr>
          <p:nvPr/>
        </p:nvPicPr>
        <p:blipFill>
          <a:blip r:embed="rId4"/>
          <a:srcRect/>
          <a:stretch/>
        </p:blipFill>
        <p:spPr>
          <a:xfrm>
            <a:off x="4295854" y="2748226"/>
            <a:ext cx="3099727" cy="2464284"/>
          </a:xfrm>
          <a:prstGeom prst="rect">
            <a:avLst/>
          </a:prstGeom>
        </p:spPr>
      </p:pic>
      <p:pic>
        <p:nvPicPr>
          <p:cNvPr id="5" name="图片 5">
            <a:extLst>
              <a:ext uri="{FF2B5EF4-FFF2-40B4-BE49-F238E27FC236}">
                <a16:creationId xmlns:a16="http://schemas.microsoft.com/office/drawing/2014/main" id="{53B748F0-544A-F1D9-2C5B-89856C0B022F}"/>
              </a:ext>
            </a:extLst>
          </p:cNvPr>
          <p:cNvPicPr>
            <a:picLocks noChangeAspect="1"/>
          </p:cNvPicPr>
          <p:nvPr/>
        </p:nvPicPr>
        <p:blipFill>
          <a:blip r:embed="rId5"/>
          <a:srcRect/>
          <a:stretch/>
        </p:blipFill>
        <p:spPr>
          <a:xfrm>
            <a:off x="7823713" y="2782839"/>
            <a:ext cx="3674503" cy="1915810"/>
          </a:xfrm>
          <a:prstGeom prst="rect">
            <a:avLst/>
          </a:prstGeom>
        </p:spPr>
      </p:pic>
      <p:sp>
        <p:nvSpPr>
          <p:cNvPr id="6" name="文本框 2">
            <a:extLst>
              <a:ext uri="{FF2B5EF4-FFF2-40B4-BE49-F238E27FC236}">
                <a16:creationId xmlns:a16="http://schemas.microsoft.com/office/drawing/2014/main" id="{81277FD9-AFF3-5077-F0EA-1C465E711CE5}"/>
              </a:ext>
            </a:extLst>
          </p:cNvPr>
          <p:cNvSpPr txBox="1"/>
          <p:nvPr/>
        </p:nvSpPr>
        <p:spPr>
          <a:xfrm>
            <a:off x="9196636" y="5001735"/>
            <a:ext cx="2415296" cy="335280"/>
          </a:xfrm>
          <a:prstGeom prst="rect">
            <a:avLst/>
          </a:prstGeom>
          <a:noFill/>
        </p:spPr>
        <p:txBody>
          <a:bodyPr wrap="square" lIns="0" tIns="0" rIns="0" bIns="0" rtlCol="0" anchor="t">
            <a:spAutoFit/>
          </a:bodyPr>
          <a:lstStyle/>
          <a:p>
            <a:pPr algn="r">
              <a:spcBef>
                <a:spcPts val="1200"/>
              </a:spcBef>
            </a:pPr>
            <a:r>
              <a:rPr lang="es-ES" sz="2200" b="0" i="1" strike="noStrike" cap="none" spc="0" baseline="0" dirty="0">
                <a:solidFill>
                  <a:srgbClr val="D59DD7"/>
                </a:solidFill>
                <a:effectLst/>
                <a:latin typeface="Segoe UI Semibold"/>
                <a:ea typeface="Segoe UI Semibold"/>
                <a:cs typeface="Segoe UI Semibold" charset="0"/>
              </a:rPr>
              <a:t>¡Y mucho más!</a:t>
            </a:r>
            <a:endParaRPr lang="en-US" i="1" dirty="0">
              <a:solidFill>
                <a:schemeClr val="accent4"/>
              </a:solidFill>
            </a:endParaRPr>
          </a:p>
        </p:txBody>
      </p:sp>
    </p:spTree>
    <p:extLst>
      <p:ext uri="{BB962C8B-B14F-4D97-AF65-F5344CB8AC3E}">
        <p14:creationId xmlns:p14="http://schemas.microsoft.com/office/powerpoint/2010/main" val="40844307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DEEC2-1484-4C33-9F88-13877A294E6F}"/>
              </a:ext>
            </a:extLst>
          </p:cNvPr>
          <p:cNvSpPr>
            <a:spLocks noGrp="1"/>
          </p:cNvSpPr>
          <p:nvPr>
            <p:ph type="title"/>
          </p:nvPr>
        </p:nvSpPr>
        <p:spPr>
          <a:xfrm>
            <a:off x="588263" y="207763"/>
            <a:ext cx="11213212" cy="923330"/>
          </a:xfrm>
        </p:spPr>
        <p:txBody>
          <a:bodyPr/>
          <a:lstStyle/>
          <a:p>
            <a:r>
              <a:rPr lang="es-ES" sz="3000" b="0" i="0" strike="noStrike" cap="none" spc="0" baseline="0" dirty="0">
                <a:solidFill>
                  <a:srgbClr val="000000"/>
                </a:solidFill>
                <a:effectLst/>
                <a:latin typeface="Segoe UI Semibold"/>
                <a:ea typeface="Segoe UI Semibold"/>
                <a:cs typeface="Segoe UI Semibold" charset="0"/>
              </a:rPr>
              <a:t>Mejora de las respuestas de la IA generativa con ingeniería </a:t>
            </a:r>
            <a:br>
              <a:rPr lang="es-ES" sz="3000" b="0" i="0" strike="noStrike" cap="none" spc="0" baseline="0" dirty="0">
                <a:solidFill>
                  <a:srgbClr val="000000"/>
                </a:solidFill>
                <a:effectLst/>
                <a:latin typeface="Segoe UI Semibold"/>
                <a:ea typeface="Segoe UI Semibold"/>
                <a:cs typeface="Segoe UI Semibold" charset="0"/>
              </a:rPr>
            </a:br>
            <a:r>
              <a:rPr lang="es-ES" sz="3000" b="0" i="0" strike="noStrike" cap="none" spc="0" baseline="0" dirty="0">
                <a:solidFill>
                  <a:srgbClr val="000000"/>
                </a:solidFill>
                <a:effectLst/>
                <a:latin typeface="Segoe UI Semibold"/>
                <a:ea typeface="Segoe UI Semibold"/>
                <a:cs typeface="Segoe UI Semibold" charset="0"/>
              </a:rPr>
              <a:t>de mensajes</a:t>
            </a:r>
            <a:endParaRPr lang="zh-CN" altLang="en-US" sz="3000" dirty="0"/>
          </a:p>
        </p:txBody>
      </p:sp>
      <p:sp>
        <p:nvSpPr>
          <p:cNvPr id="3" name="文本框 2">
            <a:extLst>
              <a:ext uri="{FF2B5EF4-FFF2-40B4-BE49-F238E27FC236}">
                <a16:creationId xmlns:a16="http://schemas.microsoft.com/office/drawing/2014/main" id="{2B8C56B0-A5B4-4B65-A6D3-F593E0799094}"/>
              </a:ext>
            </a:extLst>
          </p:cNvPr>
          <p:cNvSpPr txBox="1"/>
          <p:nvPr/>
        </p:nvSpPr>
        <p:spPr>
          <a:xfrm>
            <a:off x="586740" y="1242532"/>
            <a:ext cx="11018520" cy="1154162"/>
          </a:xfrm>
          <a:prstGeom prst="rect">
            <a:avLst/>
          </a:prstGeom>
          <a:noFill/>
        </p:spPr>
        <p:txBody>
          <a:bodyPr wrap="square" lIns="0" tIns="0" rIns="0" bIns="0" rtlCol="0">
            <a:spAutoFit/>
          </a:bodyPr>
          <a:lstStyle/>
          <a:p>
            <a:pPr>
              <a:spcBef>
                <a:spcPts val="1200"/>
              </a:spcBef>
            </a:pPr>
            <a:r>
              <a:rPr lang="es-ES" sz="2200" b="0" i="0" strike="noStrike" cap="none" spc="0" baseline="0" dirty="0">
                <a:solidFill>
                  <a:srgbClr val="000000"/>
                </a:solidFill>
                <a:effectLst/>
                <a:latin typeface="Segoe UI Semibold"/>
                <a:ea typeface="Segoe UI Semibold"/>
                <a:cs typeface="Segoe UI Semibold" charset="0"/>
              </a:rPr>
              <a:t>El término </a:t>
            </a:r>
            <a:r>
              <a:rPr lang="es-ES" sz="2200" b="0" i="1" strike="noStrike" cap="none" spc="0" baseline="0" dirty="0">
                <a:solidFill>
                  <a:srgbClr val="000000"/>
                </a:solidFill>
                <a:effectLst/>
                <a:latin typeface="Segoe UI Semibold"/>
                <a:ea typeface="Segoe UI Semibold"/>
                <a:cs typeface="Segoe UI Semibold" charset="0"/>
              </a:rPr>
              <a:t>ingeniería de mensajes</a:t>
            </a:r>
            <a:r>
              <a:rPr lang="es-ES" sz="2200" b="0" i="0" strike="noStrike" cap="none" spc="0" baseline="0" dirty="0">
                <a:solidFill>
                  <a:srgbClr val="000000"/>
                </a:solidFill>
                <a:effectLst/>
                <a:latin typeface="Segoe UI Semibold"/>
                <a:ea typeface="Segoe UI Semibold"/>
                <a:cs typeface="Segoe UI Semibold" charset="0"/>
              </a:rPr>
              <a:t> describe el proceso de mejora de los mensajes.</a:t>
            </a:r>
          </a:p>
          <a:p>
            <a:pPr>
              <a:spcBef>
                <a:spcPts val="600"/>
              </a:spcBef>
            </a:pPr>
            <a:r>
              <a:rPr lang="es-ES" sz="1600" b="0" i="0" strike="noStrike" cap="none" spc="0" baseline="0" dirty="0">
                <a:solidFill>
                  <a:srgbClr val="000000"/>
                </a:solidFill>
                <a:effectLst/>
                <a:latin typeface="Segoe UI"/>
                <a:ea typeface="Segoe UI"/>
                <a:cs typeface="Segoe UI"/>
              </a:rPr>
              <a:t>Tanto los desarrolladores que diseñan las aplicaciones como los consumidores que usan aplicaciones pueden mejorar </a:t>
            </a:r>
            <a:br>
              <a:rPr lang="es-ES" sz="1600" b="0" i="0" strike="noStrike" cap="none" spc="0" baseline="0" dirty="0">
                <a:solidFill>
                  <a:srgbClr val="000000"/>
                </a:solidFill>
                <a:effectLst/>
                <a:latin typeface="Segoe UI"/>
                <a:ea typeface="Segoe UI"/>
                <a:cs typeface="Segoe UI"/>
              </a:rPr>
            </a:br>
            <a:r>
              <a:rPr lang="es-ES" sz="1600" b="0" i="0" strike="noStrike" cap="none" spc="0" baseline="0" dirty="0">
                <a:solidFill>
                  <a:srgbClr val="000000"/>
                </a:solidFill>
                <a:effectLst/>
                <a:latin typeface="Segoe UI"/>
                <a:ea typeface="Segoe UI"/>
                <a:cs typeface="Segoe UI"/>
              </a:rPr>
              <a:t>la calidad de las respuestas de la IA generativa mediante el lenguaje directo, los mensajes del sistema, los ejemplos </a:t>
            </a:r>
            <a:br>
              <a:rPr lang="es-ES" sz="1600" b="0" i="0" strike="noStrike" cap="none" spc="0" baseline="0" dirty="0">
                <a:solidFill>
                  <a:srgbClr val="000000"/>
                </a:solidFill>
                <a:effectLst/>
                <a:latin typeface="Segoe UI"/>
                <a:ea typeface="Segoe UI"/>
                <a:cs typeface="Segoe UI"/>
              </a:rPr>
            </a:br>
            <a:r>
              <a:rPr lang="es-ES" sz="1600" b="0" i="0" strike="noStrike" cap="none" spc="0" baseline="0" dirty="0">
                <a:solidFill>
                  <a:srgbClr val="000000"/>
                </a:solidFill>
                <a:effectLst/>
                <a:latin typeface="Segoe UI"/>
                <a:ea typeface="Segoe UI"/>
                <a:cs typeface="Segoe UI"/>
              </a:rPr>
              <a:t>o los datos de base.</a:t>
            </a:r>
          </a:p>
        </p:txBody>
      </p:sp>
      <p:graphicFrame>
        <p:nvGraphicFramePr>
          <p:cNvPr id="28" name="Table 6">
            <a:extLst>
              <a:ext uri="{FF2B5EF4-FFF2-40B4-BE49-F238E27FC236}">
                <a16:creationId xmlns:a16="http://schemas.microsoft.com/office/drawing/2014/main" id="{A7EDAFCE-CAE0-4D46-831E-6891F2EF3EB5}"/>
              </a:ext>
            </a:extLst>
          </p:cNvPr>
          <p:cNvGraphicFramePr>
            <a:graphicFrameLocks noGrp="1"/>
          </p:cNvGraphicFramePr>
          <p:nvPr>
            <p:extLst>
              <p:ext uri="{D42A27DB-BD31-4B8C-83A1-F6EECF244321}">
                <p14:modId xmlns:p14="http://schemas.microsoft.com/office/powerpoint/2010/main" val="1552731032"/>
              </p:ext>
            </p:extLst>
          </p:nvPr>
        </p:nvGraphicFramePr>
        <p:xfrm>
          <a:off x="586740" y="2423491"/>
          <a:ext cx="11018520" cy="3655800"/>
        </p:xfrm>
        <a:graphic>
          <a:graphicData uri="http://schemas.openxmlformats.org/drawingml/2006/table">
            <a:tbl>
              <a:tblPr firstRow="1">
                <a:tableStyleId>{2D5ABB26-0587-4C30-8999-92F81FD0307C}</a:tableStyleId>
              </a:tblPr>
              <a:tblGrid>
                <a:gridCol w="2108835">
                  <a:extLst>
                    <a:ext uri="{9D8B030D-6E8A-4147-A177-3AD203B41FA5}">
                      <a16:colId xmlns:a16="http://schemas.microsoft.com/office/drawing/2014/main" val="1898652069"/>
                    </a:ext>
                  </a:extLst>
                </a:gridCol>
                <a:gridCol w="5391150">
                  <a:extLst>
                    <a:ext uri="{9D8B030D-6E8A-4147-A177-3AD203B41FA5}">
                      <a16:colId xmlns:a16="http://schemas.microsoft.com/office/drawing/2014/main" val="475770266"/>
                    </a:ext>
                  </a:extLst>
                </a:gridCol>
                <a:gridCol w="3518535">
                  <a:extLst>
                    <a:ext uri="{9D8B030D-6E8A-4147-A177-3AD203B41FA5}">
                      <a16:colId xmlns:a16="http://schemas.microsoft.com/office/drawing/2014/main" val="2582994158"/>
                    </a:ext>
                  </a:extLst>
                </a:gridCol>
              </a:tblGrid>
              <a:tr h="396000">
                <a:tc>
                  <a:txBody>
                    <a:bodyPr/>
                    <a:lstStyle/>
                    <a:p>
                      <a:endParaRPr lang="en-US" sz="1600" b="1">
                        <a:solidFill>
                          <a:schemeClr val="tx2"/>
                        </a:solidFill>
                        <a:latin typeface="+mj-lt"/>
                      </a:endParaRPr>
                    </a:p>
                  </a:txBody>
                  <a:tcPr marL="182880" marR="108000" marT="72000" marB="72000">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r>
                        <a:rPr lang="es-ES" sz="1600" b="0" i="0" strike="noStrike" cap="none" spc="0" baseline="0" dirty="0">
                          <a:solidFill>
                            <a:srgbClr val="000000"/>
                          </a:solidFill>
                          <a:effectLst/>
                          <a:latin typeface="Segoe UI Semibold"/>
                          <a:ea typeface="Segoe UI Semibold"/>
                          <a:cs typeface="Segoe UI Semibold" charset="0"/>
                        </a:rPr>
                        <a:t>Descripción</a:t>
                      </a:r>
                      <a:endParaRPr lang="en-US" sz="1600" dirty="0">
                        <a:solidFill>
                          <a:schemeClr val="tx1"/>
                        </a:solidFill>
                        <a:latin typeface="+mj-lt"/>
                      </a:endParaRPr>
                    </a:p>
                  </a:txBody>
                  <a:tcPr marL="182880" marR="108000" marT="72000" marB="72000">
                    <a:lnL>
                      <a:noFill/>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accent4"/>
                    </a:solidFill>
                  </a:tcPr>
                </a:tc>
                <a:tc>
                  <a:txBody>
                    <a:bodyPr/>
                    <a:lstStyle/>
                    <a:p>
                      <a:r>
                        <a:rPr lang="es-ES" sz="1600" b="0" i="0" strike="noStrike" cap="none" spc="0" baseline="0" dirty="0">
                          <a:solidFill>
                            <a:srgbClr val="FFFFFF"/>
                          </a:solidFill>
                          <a:effectLst/>
                          <a:latin typeface="Segoe UI Semibold"/>
                          <a:ea typeface="Segoe UI Semibold"/>
                          <a:cs typeface="Segoe UI Semibold" charset="0"/>
                        </a:rPr>
                        <a:t>Ejemplo</a:t>
                      </a:r>
                    </a:p>
                  </a:txBody>
                  <a:tcPr marL="182880" marR="108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182173788"/>
                  </a:ext>
                </a:extLst>
              </a:tr>
              <a:tr h="370840">
                <a:tc>
                  <a:txBody>
                    <a:bodyPr/>
                    <a:lstStyle/>
                    <a:p>
                      <a:r>
                        <a:rPr lang="es-ES" sz="1500" b="0" i="0" strike="noStrike" cap="none" spc="0" baseline="0" dirty="0">
                          <a:solidFill>
                            <a:srgbClr val="000000"/>
                          </a:solidFill>
                          <a:effectLst/>
                          <a:latin typeface="Segoe UI Semibold"/>
                          <a:ea typeface="Segoe UI Semibold"/>
                          <a:cs typeface="Segoe UI Semibold" charset="0"/>
                        </a:rPr>
                        <a:t>Lenguaje directo</a:t>
                      </a:r>
                    </a:p>
                  </a:txBody>
                  <a:tcPr marL="144000" marR="108000" marT="36000" marB="3600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s-ES" sz="1500" b="0" i="0" strike="noStrike" cap="none" spc="0" baseline="0" dirty="0">
                          <a:solidFill>
                            <a:srgbClr val="000000"/>
                          </a:solidFill>
                          <a:effectLst/>
                          <a:latin typeface="Segoe UI"/>
                          <a:ea typeface="Segoe UI"/>
                          <a:cs typeface="Segoe UI"/>
                        </a:rPr>
                        <a:t>Puede obtener las respuestas más útiles si es </a:t>
                      </a:r>
                      <a:br>
                        <a:rPr lang="es-ES" sz="1500" b="0" i="0" strike="noStrike" cap="none" spc="0" baseline="0" dirty="0">
                          <a:solidFill>
                            <a:srgbClr val="000000"/>
                          </a:solidFill>
                          <a:effectLst/>
                          <a:latin typeface="Segoe UI"/>
                          <a:ea typeface="Segoe UI"/>
                          <a:cs typeface="Segoe UI"/>
                        </a:rPr>
                      </a:br>
                      <a:r>
                        <a:rPr lang="es-ES" sz="1500" b="0" i="0" strike="noStrike" cap="none" spc="0" baseline="0" dirty="0">
                          <a:solidFill>
                            <a:srgbClr val="000000"/>
                          </a:solidFill>
                          <a:effectLst/>
                          <a:latin typeface="Segoe UI"/>
                          <a:ea typeface="Segoe UI"/>
                          <a:cs typeface="Segoe UI"/>
                        </a:rPr>
                        <a:t>explícito sobre el tipo de respuesta que desea.</a:t>
                      </a:r>
                    </a:p>
                  </a:txBody>
                  <a:tcPr marL="144000" marR="180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500" b="0" i="0" strike="noStrike" cap="none" spc="0" baseline="0" dirty="0">
                          <a:solidFill>
                            <a:srgbClr val="000000"/>
                          </a:solidFill>
                          <a:effectLst/>
                          <a:latin typeface="Segoe UI"/>
                          <a:ea typeface="Segoe UI"/>
                          <a:cs typeface="Segoe UI"/>
                        </a:rPr>
                        <a:t>"</a:t>
                      </a:r>
                      <a:r>
                        <a:rPr lang="es-ES" sz="1500" b="1" i="0" strike="noStrike" cap="none" spc="0" baseline="0" dirty="0">
                          <a:solidFill>
                            <a:srgbClr val="000000"/>
                          </a:solidFill>
                          <a:effectLst/>
                          <a:latin typeface="Segoe UI"/>
                          <a:ea typeface="Segoe UI"/>
                          <a:cs typeface="Segoe UI"/>
                        </a:rPr>
                        <a:t>Crea una lista </a:t>
                      </a:r>
                      <a:r>
                        <a:rPr lang="es-ES" sz="1500" b="0" i="0" strike="noStrike" cap="none" spc="0" baseline="0" dirty="0">
                          <a:solidFill>
                            <a:srgbClr val="000000"/>
                          </a:solidFill>
                          <a:effectLst/>
                          <a:latin typeface="Segoe UI"/>
                          <a:ea typeface="Segoe UI"/>
                          <a:cs typeface="Segoe UI"/>
                        </a:rPr>
                        <a:t>de 10 cosas que hacer en Edimburgo durante el </a:t>
                      </a:r>
                      <a:br>
                        <a:rPr lang="es-ES" sz="1500" b="0" i="0" strike="noStrike" cap="none" spc="0" baseline="0" dirty="0">
                          <a:solidFill>
                            <a:srgbClr val="000000"/>
                          </a:solidFill>
                          <a:effectLst/>
                          <a:latin typeface="Segoe UI"/>
                          <a:ea typeface="Segoe UI"/>
                          <a:cs typeface="Segoe UI"/>
                        </a:rPr>
                      </a:br>
                      <a:r>
                        <a:rPr lang="es-ES" sz="1500" b="0" i="0" strike="noStrike" cap="none" spc="0" baseline="0" dirty="0">
                          <a:solidFill>
                            <a:srgbClr val="000000"/>
                          </a:solidFill>
                          <a:effectLst/>
                          <a:latin typeface="Segoe UI"/>
                          <a:ea typeface="Segoe UI"/>
                          <a:cs typeface="Segoe UI"/>
                        </a:rPr>
                        <a:t>mes de agosto".</a:t>
                      </a:r>
                    </a:p>
                  </a:txBody>
                  <a:tcPr marL="144000" marR="180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2386946"/>
                  </a:ext>
                </a:extLst>
              </a:tr>
              <a:tr h="370840">
                <a:tc>
                  <a:txBody>
                    <a:bodyPr/>
                    <a:lstStyle/>
                    <a:p>
                      <a:r>
                        <a:rPr lang="es-ES" sz="1500" b="0" i="0" strike="noStrike" cap="none" spc="0" baseline="0" dirty="0">
                          <a:solidFill>
                            <a:srgbClr val="000000"/>
                          </a:solidFill>
                          <a:effectLst/>
                          <a:latin typeface="Segoe UI Semibold"/>
                          <a:ea typeface="Segoe UI Semibold"/>
                          <a:cs typeface="Segoe UI Semibold" charset="0"/>
                        </a:rPr>
                        <a:t>Mensajes del sistema</a:t>
                      </a:r>
                    </a:p>
                  </a:txBody>
                  <a:tcPr marL="144000" marR="108000" marT="36000" marB="3600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s-ES" sz="1500" b="0" i="0" strike="noStrike" cap="none" spc="0" baseline="0" dirty="0">
                          <a:solidFill>
                            <a:srgbClr val="000000"/>
                          </a:solidFill>
                          <a:effectLst/>
                          <a:latin typeface="Segoe UI"/>
                          <a:ea typeface="Segoe UI"/>
                          <a:cs typeface="Segoe UI"/>
                        </a:rPr>
                        <a:t>Describa cómo debe actuar el chat.</a:t>
                      </a:r>
                    </a:p>
                  </a:txBody>
                  <a:tcPr marL="144000" marR="180000" marT="36000" marB="3600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500" b="0" i="0" strike="noStrike" cap="none" spc="0" baseline="0">
                          <a:solidFill>
                            <a:srgbClr val="000000"/>
                          </a:solidFill>
                          <a:effectLst/>
                          <a:latin typeface="Segoe UI"/>
                          <a:ea typeface="Segoe UI"/>
                          <a:cs typeface="Segoe UI"/>
                        </a:rPr>
                        <a:t>"Eres un asistente </a:t>
                      </a:r>
                      <a:r>
                        <a:rPr lang="es-ES" sz="1500" b="1" i="0" strike="noStrike" cap="none" spc="0" baseline="0">
                          <a:solidFill>
                            <a:srgbClr val="000000"/>
                          </a:solidFill>
                          <a:effectLst/>
                          <a:latin typeface="Segoe UI"/>
                          <a:ea typeface="Segoe UI"/>
                          <a:cs typeface="Segoe UI"/>
                        </a:rPr>
                        <a:t>útil</a:t>
                      </a:r>
                      <a:r>
                        <a:rPr lang="es-ES" sz="1500" b="0" i="0" strike="noStrike" cap="none" spc="0" baseline="0">
                          <a:solidFill>
                            <a:srgbClr val="000000"/>
                          </a:solidFill>
                          <a:effectLst/>
                          <a:latin typeface="Segoe UI"/>
                          <a:ea typeface="Segoe UI"/>
                          <a:cs typeface="Segoe UI"/>
                        </a:rPr>
                        <a:t> que </a:t>
                      </a:r>
                      <a:r>
                        <a:rPr lang="es-ES" sz="1500" b="1" i="0" strike="noStrike" cap="none" spc="0" baseline="0">
                          <a:solidFill>
                            <a:srgbClr val="000000"/>
                          </a:solidFill>
                          <a:effectLst/>
                          <a:latin typeface="Segoe UI"/>
                          <a:ea typeface="Segoe UI"/>
                          <a:cs typeface="Segoe UI"/>
                        </a:rPr>
                        <a:t>responde de forma alegre y amable</a:t>
                      </a:r>
                      <a:r>
                        <a:rPr lang="es-ES" sz="1500" b="0" i="0" strike="noStrike" cap="none" spc="0" baseline="0">
                          <a:solidFill>
                            <a:srgbClr val="000000"/>
                          </a:solidFill>
                          <a:effectLst/>
                          <a:latin typeface="Segoe UI"/>
                          <a:ea typeface="Segoe UI"/>
                          <a:cs typeface="Segoe UI"/>
                        </a:rPr>
                        <a:t>".</a:t>
                      </a:r>
                    </a:p>
                  </a:txBody>
                  <a:tcPr marL="144000" marR="180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49293"/>
                  </a:ext>
                </a:extLst>
              </a:tr>
              <a:tr h="370840">
                <a:tc>
                  <a:txBody>
                    <a:bodyPr/>
                    <a:lstStyle/>
                    <a:p>
                      <a:r>
                        <a:rPr lang="es-ES" sz="1500" b="0" i="0" strike="noStrike" cap="none" spc="0" baseline="0" dirty="0">
                          <a:solidFill>
                            <a:srgbClr val="000000"/>
                          </a:solidFill>
                          <a:effectLst/>
                          <a:latin typeface="Segoe UI Semibold"/>
                          <a:ea typeface="Segoe UI Semibold"/>
                          <a:cs typeface="Segoe UI Semibold" charset="0"/>
                        </a:rPr>
                        <a:t>Proporcionar ejemplos</a:t>
                      </a:r>
                    </a:p>
                  </a:txBody>
                  <a:tcPr marL="144000" marR="108000" marT="36000" marB="3600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s-ES" sz="1500" b="0" i="0" strike="noStrike" cap="none" spc="0" baseline="0" dirty="0">
                          <a:solidFill>
                            <a:srgbClr val="000000"/>
                          </a:solidFill>
                          <a:effectLst/>
                          <a:latin typeface="Segoe UI"/>
                          <a:ea typeface="Segoe UI"/>
                          <a:cs typeface="Segoe UI"/>
                        </a:rPr>
                        <a:t>Por lo general, los LLM admiten el </a:t>
                      </a:r>
                      <a:r>
                        <a:rPr lang="es-ES" sz="1500" b="0" i="1" strike="noStrike" cap="none" spc="0" baseline="0" dirty="0">
                          <a:solidFill>
                            <a:srgbClr val="000000"/>
                          </a:solidFill>
                          <a:effectLst/>
                          <a:latin typeface="Segoe UI"/>
                          <a:ea typeface="Segoe UI"/>
                          <a:cs typeface="Segoe UI"/>
                        </a:rPr>
                        <a:t>aprendizaje sin </a:t>
                      </a:r>
                      <a:br>
                        <a:rPr lang="es-ES" sz="1500" b="0" i="1" strike="noStrike" cap="none" spc="0" baseline="0" dirty="0">
                          <a:solidFill>
                            <a:srgbClr val="000000"/>
                          </a:solidFill>
                          <a:effectLst/>
                          <a:latin typeface="Segoe UI"/>
                          <a:ea typeface="Segoe UI"/>
                          <a:cs typeface="Segoe UI"/>
                        </a:rPr>
                      </a:br>
                      <a:r>
                        <a:rPr lang="es-ES" sz="1500" b="0" i="1" strike="noStrike" cap="none" spc="0" baseline="0" dirty="0">
                          <a:solidFill>
                            <a:srgbClr val="000000"/>
                          </a:solidFill>
                          <a:effectLst/>
                          <a:latin typeface="Segoe UI"/>
                          <a:ea typeface="Segoe UI"/>
                          <a:cs typeface="Segoe UI"/>
                        </a:rPr>
                        <a:t>muestras</a:t>
                      </a:r>
                      <a:r>
                        <a:rPr lang="es-ES" sz="1500" b="0" i="0" strike="noStrike" cap="none" spc="0" baseline="0" dirty="0">
                          <a:solidFill>
                            <a:srgbClr val="000000"/>
                          </a:solidFill>
                          <a:effectLst/>
                          <a:latin typeface="Segoe UI"/>
                          <a:ea typeface="Segoe UI"/>
                          <a:cs typeface="Segoe UI"/>
                        </a:rPr>
                        <a:t> en el que se pueden generar respuestas </a:t>
                      </a:r>
                      <a:br>
                        <a:rPr lang="es-ES" sz="1500" b="0" i="0" strike="noStrike" cap="none" spc="0" baseline="0" dirty="0">
                          <a:solidFill>
                            <a:srgbClr val="000000"/>
                          </a:solidFill>
                          <a:effectLst/>
                          <a:latin typeface="Segoe UI"/>
                          <a:ea typeface="Segoe UI"/>
                          <a:cs typeface="Segoe UI"/>
                        </a:rPr>
                      </a:br>
                      <a:r>
                        <a:rPr lang="es-ES" sz="1500" b="0" i="0" strike="noStrike" cap="none" spc="0" baseline="0" dirty="0">
                          <a:solidFill>
                            <a:srgbClr val="000000"/>
                          </a:solidFill>
                          <a:effectLst/>
                          <a:latin typeface="Segoe UI"/>
                          <a:ea typeface="Segoe UI"/>
                          <a:cs typeface="Segoe UI"/>
                        </a:rPr>
                        <a:t>sin ejemplos </a:t>
                      </a:r>
                      <a:r>
                        <a:rPr lang="es-ES" sz="1500" b="0" i="0" strike="noStrike" cap="none" spc="0" baseline="0" dirty="0" err="1">
                          <a:solidFill>
                            <a:srgbClr val="000000"/>
                          </a:solidFill>
                          <a:effectLst/>
                          <a:latin typeface="Segoe UI"/>
                          <a:ea typeface="Segoe UI"/>
                          <a:cs typeface="Segoe UI"/>
                        </a:rPr>
                        <a:t>anteriores.Sin</a:t>
                      </a:r>
                      <a:r>
                        <a:rPr lang="es-ES" sz="1500" b="0" i="0" strike="noStrike" cap="none" spc="0" baseline="0" dirty="0">
                          <a:solidFill>
                            <a:srgbClr val="000000"/>
                          </a:solidFill>
                          <a:effectLst/>
                          <a:latin typeface="Segoe UI"/>
                          <a:ea typeface="Segoe UI"/>
                          <a:cs typeface="Segoe UI"/>
                        </a:rPr>
                        <a:t> embargo, también puede proporcionar algunas respuestas de ejemplo, lo que </a:t>
                      </a:r>
                      <a:br>
                        <a:rPr lang="es-ES" sz="1500" b="0" i="0" strike="noStrike" cap="none" spc="0" baseline="0" dirty="0">
                          <a:solidFill>
                            <a:srgbClr val="000000"/>
                          </a:solidFill>
                          <a:effectLst/>
                          <a:latin typeface="Segoe UI"/>
                          <a:ea typeface="Segoe UI"/>
                          <a:cs typeface="Segoe UI"/>
                        </a:rPr>
                      </a:br>
                      <a:r>
                        <a:rPr lang="es-ES" sz="1500" b="0" i="0" strike="noStrike" cap="none" spc="0" baseline="0" dirty="0">
                          <a:solidFill>
                            <a:srgbClr val="000000"/>
                          </a:solidFill>
                          <a:effectLst/>
                          <a:latin typeface="Segoe UI"/>
                          <a:ea typeface="Segoe UI"/>
                          <a:cs typeface="Segoe UI"/>
                        </a:rPr>
                        <a:t>se conoce como </a:t>
                      </a:r>
                      <a:r>
                        <a:rPr lang="es-ES" sz="1500" b="0" i="1" strike="noStrike" cap="none" spc="0" baseline="0" dirty="0">
                          <a:solidFill>
                            <a:srgbClr val="000000"/>
                          </a:solidFill>
                          <a:effectLst/>
                          <a:latin typeface="Segoe UI"/>
                          <a:ea typeface="Segoe UI"/>
                          <a:cs typeface="Segoe UI"/>
                        </a:rPr>
                        <a:t>aprendizaje</a:t>
                      </a:r>
                      <a:r>
                        <a:rPr lang="es-ES" sz="1500" b="0" i="0" strike="noStrike" cap="none" spc="0" baseline="0" dirty="0">
                          <a:solidFill>
                            <a:srgbClr val="000000"/>
                          </a:solidFill>
                          <a:effectLst/>
                          <a:latin typeface="Segoe UI"/>
                          <a:ea typeface="Segoe UI"/>
                          <a:cs typeface="Segoe UI"/>
                        </a:rPr>
                        <a:t> </a:t>
                      </a:r>
                      <a:r>
                        <a:rPr lang="es-ES" sz="1500" b="0" i="1" strike="noStrike" cap="none" spc="0" baseline="0" dirty="0">
                          <a:solidFill>
                            <a:srgbClr val="000000"/>
                          </a:solidFill>
                          <a:effectLst/>
                          <a:latin typeface="Segoe UI"/>
                          <a:ea typeface="Segoe UI"/>
                          <a:cs typeface="Segoe UI"/>
                        </a:rPr>
                        <a:t>en pocas etapas</a:t>
                      </a:r>
                      <a:r>
                        <a:rPr lang="es-ES" sz="1500" b="0" i="0" strike="noStrike" cap="none" spc="0" baseline="0" dirty="0">
                          <a:solidFill>
                            <a:srgbClr val="000000"/>
                          </a:solidFill>
                          <a:effectLst/>
                          <a:latin typeface="Segoe UI"/>
                          <a:ea typeface="Segoe UI"/>
                          <a:cs typeface="Segoe UI"/>
                        </a:rPr>
                        <a:t>.</a:t>
                      </a:r>
                    </a:p>
                  </a:txBody>
                  <a:tcPr marL="144000" marR="180000" marT="36000" marB="3600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500" b="0" i="0" strike="noStrike" cap="none" spc="0" baseline="0" dirty="0">
                          <a:solidFill>
                            <a:srgbClr val="000000"/>
                          </a:solidFill>
                          <a:effectLst/>
                          <a:latin typeface="Segoe UI"/>
                          <a:ea typeface="Segoe UI"/>
                          <a:cs typeface="Segoe UI"/>
                        </a:rPr>
                        <a:t>"Visita el castillo por la mañana, </a:t>
                      </a:r>
                      <a:br>
                        <a:rPr lang="es-ES" sz="1500" b="0" i="0" strike="noStrike" cap="none" spc="0" baseline="0" dirty="0">
                          <a:solidFill>
                            <a:srgbClr val="000000"/>
                          </a:solidFill>
                          <a:effectLst/>
                          <a:latin typeface="Segoe UI"/>
                          <a:ea typeface="Segoe UI"/>
                          <a:cs typeface="Segoe UI"/>
                        </a:rPr>
                      </a:br>
                      <a:r>
                        <a:rPr lang="es-ES" sz="1500" b="0" i="0" strike="noStrike" cap="none" spc="0" baseline="0" dirty="0">
                          <a:solidFill>
                            <a:srgbClr val="000000"/>
                          </a:solidFill>
                          <a:effectLst/>
                          <a:latin typeface="Segoe UI"/>
                          <a:ea typeface="Segoe UI"/>
                          <a:cs typeface="Segoe UI"/>
                        </a:rPr>
                        <a:t>antes de que lleguen las multitudes".</a:t>
                      </a:r>
                    </a:p>
                  </a:txBody>
                  <a:tcPr marL="144000" marR="180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0327320"/>
                  </a:ext>
                </a:extLst>
              </a:tr>
              <a:tr h="370840">
                <a:tc>
                  <a:txBody>
                    <a:bodyPr/>
                    <a:lstStyle/>
                    <a:p>
                      <a:r>
                        <a:rPr lang="es-ES" sz="1500" b="0" i="0" strike="noStrike" cap="none" spc="0" baseline="0" dirty="0">
                          <a:solidFill>
                            <a:srgbClr val="000000"/>
                          </a:solidFill>
                          <a:effectLst/>
                          <a:latin typeface="Segoe UI Semibold"/>
                          <a:ea typeface="Segoe UI Semibold"/>
                          <a:cs typeface="Segoe UI Semibold" charset="0"/>
                        </a:rPr>
                        <a:t>Datos de base</a:t>
                      </a:r>
                    </a:p>
                  </a:txBody>
                  <a:tcPr marL="144000" marR="108000" marT="36000" marB="3600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s-ES" sz="1500" b="0" i="0" strike="noStrike" cap="none" spc="0" baseline="0" dirty="0">
                          <a:solidFill>
                            <a:srgbClr val="000000"/>
                          </a:solidFill>
                          <a:effectLst/>
                          <a:latin typeface="Segoe UI"/>
                          <a:ea typeface="Segoe UI"/>
                          <a:cs typeface="Segoe UI"/>
                        </a:rPr>
                        <a:t>Los mensajes pueden incluir datos de </a:t>
                      </a:r>
                      <a:r>
                        <a:rPr lang="es-ES" sz="1500" b="0" i="1" strike="noStrike" cap="none" spc="0" baseline="0" dirty="0">
                          <a:solidFill>
                            <a:srgbClr val="000000"/>
                          </a:solidFill>
                          <a:effectLst/>
                          <a:latin typeface="Segoe UI"/>
                          <a:ea typeface="Segoe UI"/>
                          <a:cs typeface="Segoe UI"/>
                        </a:rPr>
                        <a:t>base</a:t>
                      </a:r>
                      <a:r>
                        <a:rPr lang="es-ES" sz="1500" b="0" i="0" strike="noStrike" cap="none" spc="0" baseline="0" dirty="0">
                          <a:solidFill>
                            <a:srgbClr val="000000"/>
                          </a:solidFill>
                          <a:effectLst/>
                          <a:latin typeface="Segoe UI"/>
                          <a:ea typeface="Segoe UI"/>
                          <a:cs typeface="Segoe UI"/>
                        </a:rPr>
                        <a:t> para proporcionar contexto.</a:t>
                      </a:r>
                    </a:p>
                  </a:txBody>
                  <a:tcPr marL="144000" marR="180000" marT="36000" marB="3600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500" b="0" i="0" strike="noStrike" cap="none" spc="0" baseline="0" dirty="0">
                          <a:solidFill>
                            <a:srgbClr val="000000"/>
                          </a:solidFill>
                          <a:effectLst/>
                          <a:latin typeface="Segoe UI"/>
                          <a:ea typeface="Segoe UI"/>
                          <a:cs typeface="Segoe UI"/>
                        </a:rPr>
                        <a:t>Incluya </a:t>
                      </a:r>
                      <a:r>
                        <a:rPr lang="es-ES" sz="1500" b="1" i="0" strike="noStrike" cap="none" spc="0" baseline="0" dirty="0">
                          <a:solidFill>
                            <a:srgbClr val="000000"/>
                          </a:solidFill>
                          <a:effectLst/>
                          <a:latin typeface="Segoe UI"/>
                          <a:ea typeface="Segoe UI"/>
                          <a:cs typeface="Segoe UI"/>
                        </a:rPr>
                        <a:t>texto de correo electrónico </a:t>
                      </a:r>
                      <a:r>
                        <a:rPr lang="es-ES" sz="1500" b="0" i="0" strike="noStrike" cap="none" spc="0" baseline="0" dirty="0">
                          <a:solidFill>
                            <a:srgbClr val="000000"/>
                          </a:solidFill>
                          <a:effectLst/>
                          <a:latin typeface="Segoe UI"/>
                          <a:ea typeface="Segoe UI"/>
                          <a:cs typeface="Segoe UI"/>
                        </a:rPr>
                        <a:t>con el mensaje "Resume mi correo electrónico".</a:t>
                      </a:r>
                    </a:p>
                  </a:txBody>
                  <a:tcPr marL="144000" marR="180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1462541"/>
                  </a:ext>
                </a:extLst>
              </a:tr>
            </a:tbl>
          </a:graphicData>
        </a:graphic>
      </p:graphicFrame>
    </p:spTree>
    <p:extLst>
      <p:ext uri="{BB962C8B-B14F-4D97-AF65-F5344CB8AC3E}">
        <p14:creationId xmlns:p14="http://schemas.microsoft.com/office/powerpoint/2010/main" val="19142535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1" y="585216"/>
            <a:ext cx="9357843" cy="1950720"/>
          </a:xfrm>
        </p:spPr>
        <p:txBody>
          <a:bodyPr/>
          <a:lstStyle/>
          <a:p>
            <a:r>
              <a:rPr lang="es-ES" sz="3200" b="0" i="0" strike="noStrike" cap="none" spc="0" baseline="0" dirty="0">
                <a:solidFill>
                  <a:srgbClr val="000000"/>
                </a:solidFill>
                <a:effectLst/>
                <a:latin typeface="Segoe UI Semibold"/>
                <a:ea typeface="Segoe UI Semibold"/>
                <a:cs typeface="Segoe UI Semibold" charset="0"/>
              </a:rPr>
              <a:t>Ejercicio: </a:t>
            </a:r>
            <a:r>
              <a:rPr lang="es-ES" sz="3200" b="0" i="0" strike="noStrike" cap="none" spc="0" baseline="0" dirty="0">
                <a:gradFill>
                  <a:gsLst>
                    <a:gs pos="2917">
                      <a:srgbClr val="000000"/>
                    </a:gs>
                    <a:gs pos="30000">
                      <a:srgbClr val="000000"/>
                    </a:gs>
                  </a:gsLst>
                  <a:lin ang="5400000"/>
                  <a:tileRect l="-100000" t="-100000"/>
                </a:gradFill>
                <a:effectLst/>
                <a:latin typeface="Segoe UI Semibold"/>
                <a:ea typeface="Segoe UI Semibold"/>
                <a:cs typeface="Segoe UI Semibold" charset="0"/>
              </a:rPr>
              <a:t>Exploración de la inteligencia artificial generativa con el copiloto de Bing Chat</a:t>
            </a:r>
            <a:br>
              <a:rPr sz="3200" dirty="0"/>
            </a:br>
            <a:endParaRPr lang="en-US" dirty="0"/>
          </a:p>
        </p:txBody>
      </p:sp>
      <p:sp>
        <p:nvSpPr>
          <p:cNvPr id="18" name="Text Placeholder 2">
            <a:extLst>
              <a:ext uri="{FF2B5EF4-FFF2-40B4-BE49-F238E27FC236}">
                <a16:creationId xmlns:a16="http://schemas.microsoft.com/office/drawing/2014/main" id="{55A6C91F-9D6B-4BA7-EBA2-871EB972F835}"/>
              </a:ext>
            </a:extLst>
          </p:cNvPr>
          <p:cNvSpPr>
            <a:spLocks noGrp="1"/>
          </p:cNvSpPr>
          <p:nvPr>
            <p:ph type="body" sz="quarter" idx="17"/>
          </p:nvPr>
        </p:nvSpPr>
        <p:spPr>
          <a:xfrm>
            <a:off x="4356039" y="1926472"/>
            <a:ext cx="5364224" cy="553998"/>
          </a:xfrm>
        </p:spPr>
        <p:txBody>
          <a:bodyPr/>
          <a:lstStyle/>
          <a:p>
            <a:pPr marL="342900" indent="-342900">
              <a:buFont typeface="+mj-lt"/>
              <a:buAutoNum type="arabicPeriod"/>
            </a:pPr>
            <a:r>
              <a:rPr lang="es-ES" sz="1800" b="0" i="0" strike="noStrike" cap="none" spc="0" baseline="0" dirty="0">
                <a:solidFill>
                  <a:srgbClr val="000000"/>
                </a:solidFill>
                <a:effectLst/>
                <a:latin typeface="Segoe UI"/>
                <a:ea typeface="Segoe UI"/>
                <a:cs typeface="Segoe UI"/>
              </a:rPr>
              <a:t>Use el entorno hospedado y las credenciales </a:t>
            </a:r>
            <a:br>
              <a:rPr lang="es-ES" sz="1800" b="0" i="0" strike="noStrike" cap="none" spc="0" baseline="0" dirty="0">
                <a:solidFill>
                  <a:srgbClr val="000000"/>
                </a:solidFill>
                <a:effectLst/>
                <a:latin typeface="Segoe UI"/>
                <a:ea typeface="Segoe UI"/>
                <a:cs typeface="Segoe UI"/>
              </a:rPr>
            </a:br>
            <a:r>
              <a:rPr lang="es-ES" sz="1800" b="0" i="0" strike="noStrike" cap="none" spc="0" baseline="0" dirty="0">
                <a:solidFill>
                  <a:srgbClr val="000000"/>
                </a:solidFill>
                <a:effectLst/>
                <a:latin typeface="Segoe UI"/>
                <a:ea typeface="Segoe UI"/>
                <a:cs typeface="Segoe UI"/>
              </a:rPr>
              <a:t>de Azure proporcionadas para este ejercicio.</a:t>
            </a:r>
            <a:endParaRPr lang="en-US" sz="1800" b="1" kern="0" dirty="0">
              <a:solidFill>
                <a:srgbClr val="0078D4"/>
              </a:solidFill>
              <a:latin typeface="+mn-lt"/>
              <a:ea typeface="+mj-lt"/>
              <a:cs typeface="+mj-lt"/>
            </a:endParaRPr>
          </a:p>
        </p:txBody>
      </p:sp>
      <p:sp>
        <p:nvSpPr>
          <p:cNvPr id="14" name="Text Placeholder 10">
            <a:extLst>
              <a:ext uri="{FF2B5EF4-FFF2-40B4-BE49-F238E27FC236}">
                <a16:creationId xmlns:a16="http://schemas.microsoft.com/office/drawing/2014/main" id="{86B2FD84-94D4-84B2-F298-9764FC7A64C1}"/>
              </a:ext>
            </a:extLst>
          </p:cNvPr>
          <p:cNvSpPr txBox="1"/>
          <p:nvPr/>
        </p:nvSpPr>
        <p:spPr>
          <a:xfrm>
            <a:off x="588263" y="2542117"/>
            <a:ext cx="2184218" cy="153888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Arial" pitchFamily="34" charset="0"/>
              <a:buNone/>
              <a:defRPr sz="1600" kern="1200" spc="0" baseline="0">
                <a:solidFill>
                  <a:schemeClr val="tx1"/>
                </a:solidFill>
                <a:latin typeface="+mj-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b="0" i="0" strike="noStrike" cap="none" spc="0" baseline="0" dirty="0">
                <a:solidFill>
                  <a:srgbClr val="000000"/>
                </a:solidFill>
                <a:effectLst/>
                <a:latin typeface="Segoe UI"/>
                <a:ea typeface="Segoe UI"/>
                <a:cs typeface="Segoe UI"/>
              </a:rPr>
              <a:t>En este ejercicio, explorará la IA generativa con </a:t>
            </a:r>
            <a:br>
              <a:rPr lang="es-ES" sz="2000" b="0" i="0" strike="noStrike" cap="none" spc="0" baseline="0" dirty="0">
                <a:solidFill>
                  <a:srgbClr val="000000"/>
                </a:solidFill>
                <a:effectLst/>
                <a:latin typeface="Segoe UI"/>
                <a:ea typeface="Segoe UI"/>
                <a:cs typeface="Segoe UI"/>
              </a:rPr>
            </a:br>
            <a:r>
              <a:rPr lang="es-ES" sz="2000" b="0" i="0" strike="noStrike" cap="none" spc="0" baseline="0" dirty="0">
                <a:solidFill>
                  <a:srgbClr val="000000"/>
                </a:solidFill>
                <a:effectLst/>
                <a:latin typeface="Segoe UI"/>
                <a:ea typeface="Segoe UI"/>
                <a:cs typeface="Segoe UI"/>
              </a:rPr>
              <a:t>el copiloto de </a:t>
            </a:r>
            <a:br>
              <a:rPr lang="es-ES" sz="2000" b="0" i="0" strike="noStrike" cap="none" spc="0" baseline="0" dirty="0">
                <a:solidFill>
                  <a:srgbClr val="000000"/>
                </a:solidFill>
                <a:effectLst/>
                <a:latin typeface="Segoe UI"/>
                <a:ea typeface="Segoe UI"/>
                <a:cs typeface="Segoe UI"/>
              </a:rPr>
            </a:br>
            <a:r>
              <a:rPr lang="es-ES" sz="2000" b="0" i="0" strike="noStrike" cap="none" spc="0" baseline="0" dirty="0">
                <a:solidFill>
                  <a:srgbClr val="000000"/>
                </a:solidFill>
                <a:effectLst/>
                <a:latin typeface="Segoe UI"/>
                <a:ea typeface="Segoe UI"/>
                <a:cs typeface="Segoe UI"/>
              </a:rPr>
              <a:t>Bing Chat.</a:t>
            </a:r>
          </a:p>
        </p:txBody>
      </p:sp>
      <p:grpSp>
        <p:nvGrpSpPr>
          <p:cNvPr id="15" name="Group 14">
            <a:extLst>
              <a:ext uri="{FF2B5EF4-FFF2-40B4-BE49-F238E27FC236}">
                <a16:creationId xmlns:a16="http://schemas.microsoft.com/office/drawing/2014/main" id="{39D97C50-8DD7-2D07-5B6E-6722ED9C1F44}"/>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AAE8F279-B84F-3677-B769-FA1D1586C859}"/>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33">
              <a:extLst>
                <a:ext uri="{FF2B5EF4-FFF2-40B4-BE49-F238E27FC236}">
                  <a16:creationId xmlns:a16="http://schemas.microsoft.com/office/drawing/2014/main" id="{66552262-DD2A-29AC-1951-EE42674111BE}"/>
                </a:ext>
              </a:extLst>
            </p:cNvPr>
            <p:cNvPicPr/>
            <p:nvPr/>
          </p:nvPicPr>
          <p:blipFill>
            <a:blip r:embed="rId3">
              <a:extLst>
                <a:ext uri="{96DAC541-7B7A-43D3-8B79-37D633B846F1}">
                  <asvg:svgBlip xmlns:asvg="http://schemas.microsoft.com/office/drawing/2016/SVG/main" r:embed="rId4"/>
                </a:ext>
              </a:extLst>
            </a:blip>
            <a:stretch>
              <a:fillRect/>
            </a:stretch>
          </p:blipFill>
          <p:spPr>
            <a:xfrm>
              <a:off x="5749602" y="2325202"/>
              <a:ext cx="692796" cy="692796"/>
            </a:xfrm>
            <a:prstGeom prst="rect">
              <a:avLst/>
            </a:prstGeom>
            <a:noFill/>
          </p:spPr>
        </p:pic>
      </p:grpSp>
      <p:sp>
        <p:nvSpPr>
          <p:cNvPr id="27" name="Text Placeholder 2">
            <a:extLst>
              <a:ext uri="{FF2B5EF4-FFF2-40B4-BE49-F238E27FC236}">
                <a16:creationId xmlns:a16="http://schemas.microsoft.com/office/drawing/2014/main" id="{4F39755E-50D0-5AA9-4C6A-D3A3E2C2D7C7}"/>
              </a:ext>
            </a:extLst>
          </p:cNvPr>
          <p:cNvSpPr txBox="1"/>
          <p:nvPr/>
        </p:nvSpPr>
        <p:spPr>
          <a:xfrm>
            <a:off x="4356039" y="2900204"/>
            <a:ext cx="6696972" cy="83099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Arial" pitchFamily="34" charset="0"/>
              <a:buNone/>
              <a:defRPr sz="1600" kern="1200" spc="0" baseline="0">
                <a:solidFill>
                  <a:schemeClr val="tx1"/>
                </a:solidFill>
                <a:latin typeface="+mj-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startAt="2"/>
            </a:pPr>
            <a:r>
              <a:rPr lang="es-ES" sz="1800" b="0" i="0" strike="noStrike" cap="none" spc="0" baseline="0" dirty="0">
                <a:solidFill>
                  <a:srgbClr val="000000"/>
                </a:solidFill>
                <a:effectLst/>
                <a:latin typeface="Segoe UI"/>
                <a:ea typeface="Segoe UI"/>
                <a:cs typeface="Segoe UI"/>
              </a:rPr>
              <a:t>Las instrucciones también están disponibles en </a:t>
            </a:r>
            <a:r>
              <a:rPr lang="es-ES" sz="1800" b="0" i="0" strike="noStrike" cap="none" spc="0" baseline="0" dirty="0" err="1">
                <a:solidFill>
                  <a:srgbClr val="000000"/>
                </a:solidFill>
                <a:effectLst/>
                <a:latin typeface="Segoe UI"/>
                <a:ea typeface="Segoe UI"/>
                <a:cs typeface="Segoe UI"/>
              </a:rPr>
              <a:t>Learn</a:t>
            </a:r>
            <a:r>
              <a:rPr lang="es-ES" sz="1800" b="0" i="0" strike="noStrike" cap="none" spc="0" baseline="0" dirty="0">
                <a:solidFill>
                  <a:srgbClr val="000000"/>
                </a:solidFill>
                <a:effectLst/>
                <a:latin typeface="Segoe UI"/>
                <a:ea typeface="Segoe UI"/>
                <a:cs typeface="Segoe UI"/>
              </a:rPr>
              <a:t>: </a:t>
            </a:r>
            <a:r>
              <a:rPr lang="es-ES" sz="1800" b="0" i="0" strike="noStrike" cap="none" spc="0" baseline="0" dirty="0">
                <a:solidFill>
                  <a:srgbClr val="000000"/>
                </a:solidFill>
                <a:effectLst/>
                <a:latin typeface="Segoe UI Semibold"/>
                <a:ea typeface="Segoe UI Semibold"/>
                <a:cs typeface="Segoe UI Semibold" charset="0"/>
                <a:hlinkClick r:id="rId5" history="0"/>
              </a:rPr>
              <a:t>https://aka.ms/ai900-bing-copilot</a:t>
            </a:r>
            <a:r>
              <a:rPr lang="es-ES" sz="1800" b="0" i="0" strike="noStrike" cap="none" spc="0" baseline="0" dirty="0">
                <a:solidFill>
                  <a:srgbClr val="000000"/>
                </a:solidFill>
                <a:effectLst/>
                <a:latin typeface="Segoe UI"/>
                <a:ea typeface="Segoe UI"/>
                <a:cs typeface="Segoe UI"/>
              </a:rPr>
              <a:t>.</a:t>
            </a:r>
          </a:p>
          <a:p>
            <a:endParaRPr lang="en-US" sz="1800" dirty="0"/>
          </a:p>
        </p:txBody>
      </p:sp>
    </p:spTree>
    <p:extLst>
      <p:ext uri="{BB962C8B-B14F-4D97-AF65-F5344CB8AC3E}">
        <p14:creationId xmlns:p14="http://schemas.microsoft.com/office/powerpoint/2010/main" val="22513138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697480"/>
            <a:ext cx="4535490" cy="1096943"/>
          </a:xfrm>
        </p:spPr>
        <p:txBody>
          <a:bodyPr/>
          <a:lstStyle/>
          <a:p>
            <a:r>
              <a:rPr lang="es-ES" sz="3300" b="0" i="0" strike="noStrike" cap="none" spc="-50" baseline="0" dirty="0">
                <a:solidFill>
                  <a:srgbClr val="000000"/>
                </a:solidFill>
                <a:effectLst/>
                <a:latin typeface="Segoe UI"/>
                <a:ea typeface="Segoe UI"/>
                <a:cs typeface="Segoe UI"/>
              </a:rPr>
              <a:t>Aspectos básicos de Azure </a:t>
            </a:r>
            <a:r>
              <a:rPr lang="es-ES" sz="3300" b="0" i="0" strike="noStrike" cap="none" spc="-50" baseline="0" dirty="0" err="1">
                <a:solidFill>
                  <a:srgbClr val="000000"/>
                </a:solidFill>
                <a:effectLst/>
                <a:latin typeface="Segoe UI"/>
                <a:ea typeface="Segoe UI"/>
                <a:cs typeface="Segoe UI"/>
              </a:rPr>
              <a:t>OpenAI</a:t>
            </a:r>
            <a:r>
              <a:rPr lang="es-ES" sz="3300" b="0" i="0" strike="noStrike" cap="none" spc="-50" baseline="0" dirty="0">
                <a:solidFill>
                  <a:srgbClr val="000000"/>
                </a:solidFill>
                <a:effectLst/>
                <a:latin typeface="Segoe UI"/>
                <a:ea typeface="Segoe UI"/>
                <a:cs typeface="Segoe UI"/>
              </a:rPr>
              <a:t> </a:t>
            </a:r>
            <a:r>
              <a:rPr lang="es-ES" sz="3300" b="0" i="0" strike="noStrike" cap="none" spc="-50" baseline="0" dirty="0" err="1">
                <a:solidFill>
                  <a:srgbClr val="000000"/>
                </a:solidFill>
                <a:effectLst/>
                <a:latin typeface="Segoe UI"/>
                <a:ea typeface="Segoe UI"/>
                <a:cs typeface="Segoe UI"/>
              </a:rPr>
              <a:t>Service</a:t>
            </a:r>
            <a:endParaRPr lang="en-US" sz="3300" dirty="0"/>
          </a:p>
        </p:txBody>
      </p:sp>
    </p:spTree>
    <p:extLst>
      <p:ext uri="{BB962C8B-B14F-4D97-AF65-F5344CB8AC3E}">
        <p14:creationId xmlns:p14="http://schemas.microsoft.com/office/powerpoint/2010/main" val="373206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90396C-AE9C-4881-A29F-C1B035D7C8F0}"/>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charset="0"/>
              </a:rPr>
              <a:t>¿Qué es Azure </a:t>
            </a:r>
            <a:r>
              <a:rPr lang="es-ES" sz="3200" b="0" i="0" strike="noStrike" cap="none" spc="0" baseline="0" dirty="0" err="1">
                <a:solidFill>
                  <a:srgbClr val="000000"/>
                </a:solidFill>
                <a:effectLst/>
                <a:latin typeface="Segoe UI Semibold"/>
                <a:ea typeface="Segoe UI Semibold"/>
                <a:cs typeface="Segoe UI Semibold" charset="0"/>
              </a:rPr>
              <a:t>OpenAI</a:t>
            </a:r>
            <a:r>
              <a:rPr lang="es-ES" sz="3200" b="0" i="0" strike="noStrike" cap="none" spc="0" baseline="0" dirty="0">
                <a:solidFill>
                  <a:srgbClr val="000000"/>
                </a:solidFill>
                <a:effectLst/>
                <a:latin typeface="Segoe UI Semibold"/>
                <a:ea typeface="Segoe UI Semibold"/>
                <a:cs typeface="Segoe UI Semibold" charset="0"/>
              </a:rPr>
              <a:t>?</a:t>
            </a:r>
            <a:endParaRPr lang="zh-CN" altLang="en-US" dirty="0"/>
          </a:p>
        </p:txBody>
      </p:sp>
      <p:sp>
        <p:nvSpPr>
          <p:cNvPr id="3" name="文本框 2">
            <a:extLst>
              <a:ext uri="{FF2B5EF4-FFF2-40B4-BE49-F238E27FC236}">
                <a16:creationId xmlns:a16="http://schemas.microsoft.com/office/drawing/2014/main" id="{34C6109C-34CC-4486-8FB4-381FAB968149}"/>
              </a:ext>
            </a:extLst>
          </p:cNvPr>
          <p:cNvSpPr txBox="1"/>
          <p:nvPr/>
        </p:nvSpPr>
        <p:spPr>
          <a:xfrm>
            <a:off x="750277" y="1440000"/>
            <a:ext cx="10856504" cy="2616101"/>
          </a:xfrm>
          <a:prstGeom prst="rect">
            <a:avLst/>
          </a:prstGeom>
          <a:noFill/>
        </p:spPr>
        <p:txBody>
          <a:bodyPr wrap="square" lIns="0" tIns="0" rIns="0" bIns="0" rtlCol="0" anchor="t">
            <a:spAutoFit/>
          </a:bodyPr>
          <a:lstStyle/>
          <a:p>
            <a:pPr>
              <a:spcBef>
                <a:spcPts val="1200"/>
              </a:spcBef>
            </a:pPr>
            <a:r>
              <a:rPr lang="es-ES" sz="2000" b="1" i="0" strike="noStrike" cap="none" spc="0" baseline="0" dirty="0">
                <a:solidFill>
                  <a:srgbClr val="000000"/>
                </a:solidFill>
                <a:effectLst/>
                <a:latin typeface="Segoe UI"/>
                <a:ea typeface="Segoe UI"/>
                <a:cs typeface="Segoe UI"/>
              </a:rPr>
              <a:t>Azure </a:t>
            </a:r>
            <a:r>
              <a:rPr lang="es-ES" sz="2000" b="1" i="0" strike="noStrike" cap="none" spc="0" baseline="0" dirty="0" err="1">
                <a:solidFill>
                  <a:srgbClr val="000000"/>
                </a:solidFill>
                <a:effectLst/>
                <a:latin typeface="Segoe UI"/>
                <a:ea typeface="Segoe UI"/>
                <a:cs typeface="Segoe UI"/>
              </a:rPr>
              <a:t>OpenAI</a:t>
            </a:r>
            <a:r>
              <a:rPr lang="es-ES" sz="2000" b="1" i="0" strike="noStrike" cap="none" spc="0" baseline="0" dirty="0">
                <a:solidFill>
                  <a:srgbClr val="000000"/>
                </a:solidFill>
                <a:effectLst/>
                <a:latin typeface="Segoe UI"/>
                <a:ea typeface="Segoe UI"/>
                <a:cs typeface="Segoe UI"/>
              </a:rPr>
              <a:t> </a:t>
            </a:r>
            <a:r>
              <a:rPr lang="es-ES" sz="2000" b="1" i="0" strike="noStrike" cap="none" spc="0" baseline="0" dirty="0" err="1">
                <a:solidFill>
                  <a:srgbClr val="000000"/>
                </a:solidFill>
                <a:effectLst/>
                <a:latin typeface="Segoe UI"/>
                <a:ea typeface="Segoe UI"/>
                <a:cs typeface="Segoe UI"/>
              </a:rPr>
              <a:t>Service</a:t>
            </a:r>
            <a:r>
              <a:rPr lang="es-ES" sz="2000" b="0" i="0" strike="noStrike" cap="none" spc="0" baseline="0" dirty="0">
                <a:solidFill>
                  <a:srgbClr val="000000"/>
                </a:solidFill>
                <a:effectLst/>
                <a:latin typeface="Segoe UI"/>
                <a:ea typeface="Segoe UI"/>
                <a:cs typeface="Segoe UI"/>
              </a:rPr>
              <a:t> es la solución de nube de Microsoft para implementar, personalizar </a:t>
            </a:r>
            <a:br>
              <a:rPr lang="es-ES" sz="2000" b="0" i="0" strike="noStrike" cap="none" spc="0" baseline="0" dirty="0">
                <a:solidFill>
                  <a:srgbClr val="000000"/>
                </a:solidFill>
                <a:effectLst/>
                <a:latin typeface="Segoe UI"/>
                <a:ea typeface="Segoe UI"/>
                <a:cs typeface="Segoe UI"/>
              </a:rPr>
            </a:br>
            <a:r>
              <a:rPr lang="es-ES" sz="2000" b="0" i="0" strike="noStrike" cap="none" spc="0" baseline="0" dirty="0">
                <a:solidFill>
                  <a:srgbClr val="000000"/>
                </a:solidFill>
                <a:effectLst/>
                <a:latin typeface="Segoe UI"/>
                <a:ea typeface="Segoe UI"/>
                <a:cs typeface="Segoe UI"/>
              </a:rPr>
              <a:t>y hospedar modelos de lenguaje grande.</a:t>
            </a:r>
          </a:p>
          <a:p>
            <a:pPr>
              <a:spcBef>
                <a:spcPts val="1200"/>
              </a:spcBef>
            </a:pPr>
            <a:r>
              <a:rPr lang="es-ES" sz="2000" b="0" i="0" strike="noStrike" cap="none" spc="0" baseline="0" dirty="0">
                <a:solidFill>
                  <a:srgbClr val="161616"/>
                </a:solidFill>
                <a:effectLst/>
                <a:latin typeface="Segoe UI"/>
                <a:ea typeface="Segoe UI"/>
                <a:cs typeface="Segoe UI"/>
              </a:rPr>
              <a:t>Azure </a:t>
            </a:r>
            <a:r>
              <a:rPr lang="es-ES" sz="2000" b="0" i="0" strike="noStrike" cap="none" spc="0" baseline="0" dirty="0" err="1">
                <a:solidFill>
                  <a:srgbClr val="161616"/>
                </a:solidFill>
                <a:effectLst/>
                <a:latin typeface="Segoe UI"/>
                <a:ea typeface="Segoe UI"/>
                <a:cs typeface="Segoe UI"/>
              </a:rPr>
              <a:t>OpenAI</a:t>
            </a:r>
            <a:r>
              <a:rPr lang="es-ES" sz="2000" b="0" i="0" strike="noStrike" cap="none" spc="0" baseline="0" dirty="0">
                <a:solidFill>
                  <a:srgbClr val="161616"/>
                </a:solidFill>
                <a:effectLst/>
                <a:latin typeface="Segoe UI"/>
                <a:ea typeface="Segoe UI"/>
                <a:cs typeface="Segoe UI"/>
              </a:rPr>
              <a:t> </a:t>
            </a:r>
            <a:r>
              <a:rPr lang="es-ES" sz="2000" b="0" i="0" strike="noStrike" cap="none" spc="0" baseline="0" dirty="0" err="1">
                <a:solidFill>
                  <a:srgbClr val="161616"/>
                </a:solidFill>
                <a:effectLst/>
                <a:latin typeface="Segoe UI"/>
                <a:ea typeface="Segoe UI"/>
                <a:cs typeface="Segoe UI"/>
              </a:rPr>
              <a:t>Service</a:t>
            </a:r>
            <a:r>
              <a:rPr lang="es-ES" sz="2000" b="0" i="0" strike="noStrike" cap="none" spc="0" baseline="0" dirty="0">
                <a:solidFill>
                  <a:srgbClr val="161616"/>
                </a:solidFill>
                <a:effectLst/>
                <a:latin typeface="Segoe UI"/>
                <a:ea typeface="Segoe UI"/>
                <a:cs typeface="Segoe UI"/>
              </a:rPr>
              <a:t> consta de:</a:t>
            </a:r>
          </a:p>
          <a:p>
            <a:pPr marL="342900" indent="-342900">
              <a:buFont typeface="Arial" pitchFamily="34" charset="0"/>
              <a:buChar char="•"/>
            </a:pPr>
            <a:r>
              <a:rPr lang="es-ES" sz="2000" b="0" i="0" strike="noStrike" cap="none" spc="0" baseline="0" dirty="0">
                <a:solidFill>
                  <a:srgbClr val="161616"/>
                </a:solidFill>
                <a:effectLst/>
                <a:latin typeface="Segoe UI"/>
                <a:ea typeface="Segoe UI"/>
                <a:cs typeface="Segoe UI"/>
              </a:rPr>
              <a:t>Modelos de IA generativa previamente entrenados.</a:t>
            </a:r>
            <a:endParaRPr lang="en-US" sz="2000" dirty="0">
              <a:solidFill>
                <a:srgbClr val="161616"/>
              </a:solidFill>
              <a:latin typeface="Segoe UI"/>
              <a:cs typeface="Segoe UI" charset="0"/>
            </a:endParaRPr>
          </a:p>
          <a:p>
            <a:pPr marL="342900" indent="-342900" algn="l">
              <a:buFont typeface="Arial" pitchFamily="34" charset="0"/>
              <a:buChar char="•"/>
            </a:pPr>
            <a:r>
              <a:rPr lang="es-ES" sz="2000" b="0" i="0" strike="noStrike" cap="none" spc="0" baseline="0" dirty="0">
                <a:solidFill>
                  <a:srgbClr val="161616"/>
                </a:solidFill>
                <a:effectLst/>
                <a:latin typeface="Segoe UI"/>
                <a:ea typeface="Segoe UI"/>
                <a:cs typeface="Segoe UI"/>
              </a:rPr>
              <a:t>Funcionalidades de personalización.</a:t>
            </a:r>
            <a:endParaRPr lang="en-US" sz="2000" dirty="0"/>
          </a:p>
          <a:p>
            <a:pPr marL="342900" indent="-342900" algn="l">
              <a:buFont typeface="Arial" pitchFamily="34" charset="0"/>
              <a:buChar char="•"/>
            </a:pPr>
            <a:r>
              <a:rPr lang="es-ES" sz="2000" b="0" i="0" strike="noStrike" cap="none" spc="0" baseline="0" dirty="0">
                <a:solidFill>
                  <a:srgbClr val="161616"/>
                </a:solidFill>
                <a:effectLst/>
                <a:latin typeface="Segoe UI"/>
                <a:ea typeface="Segoe UI"/>
                <a:cs typeface="Segoe UI"/>
              </a:rPr>
              <a:t>Herramientas integradas para detectar y mitigar casos de uso dañinos para que los usuarios puedan implementar la inteligencia artificial de forma responsable.</a:t>
            </a:r>
          </a:p>
          <a:p>
            <a:pPr marL="342900" indent="-342900" algn="l">
              <a:buFont typeface="Arial" pitchFamily="34" charset="0"/>
              <a:buChar char="•"/>
            </a:pPr>
            <a:r>
              <a:rPr lang="es-ES" sz="2000" b="0" i="0" strike="noStrike" cap="none" spc="0" baseline="0" dirty="0">
                <a:solidFill>
                  <a:srgbClr val="161616"/>
                </a:solidFill>
                <a:effectLst/>
                <a:latin typeface="Segoe UI"/>
                <a:ea typeface="Segoe UI"/>
                <a:cs typeface="Segoe UI"/>
              </a:rPr>
              <a:t>Seguridad de nivel empresarial con control de acceso basado en rol (RBAC) y redes privadas.</a:t>
            </a:r>
          </a:p>
        </p:txBody>
      </p:sp>
      <p:sp>
        <p:nvSpPr>
          <p:cNvPr id="4" name="Rectangle 3">
            <a:extLst>
              <a:ext uri="{FF2B5EF4-FFF2-40B4-BE49-F238E27FC236}">
                <a16:creationId xmlns:a16="http://schemas.microsoft.com/office/drawing/2014/main" id="{66695C9C-FCD7-A118-DDE7-C14ECFC106C9}"/>
              </a:ext>
            </a:extLst>
          </p:cNvPr>
          <p:cNvSpPr/>
          <p:nvPr/>
        </p:nvSpPr>
        <p:spPr bwMode="auto">
          <a:xfrm>
            <a:off x="750277" y="4161156"/>
            <a:ext cx="9878646" cy="9065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000" b="0" i="0" strike="noStrike" cap="none" spc="0" baseline="0" dirty="0">
                <a:solidFill>
                  <a:srgbClr val="000000"/>
                </a:solidFill>
                <a:effectLst/>
                <a:latin typeface="Segoe UI"/>
                <a:ea typeface="Segoe UI"/>
                <a:cs typeface="Segoe UI"/>
              </a:rPr>
              <a:t>Puede usar varios métodos para desarrollar soluciones de Azure </a:t>
            </a:r>
            <a:r>
              <a:rPr lang="es-ES" sz="2000" b="0" i="0" strike="noStrike" cap="none" spc="0" baseline="0" dirty="0" err="1">
                <a:solidFill>
                  <a:srgbClr val="000000"/>
                </a:solidFill>
                <a:effectLst/>
                <a:latin typeface="Segoe UI"/>
                <a:ea typeface="Segoe UI"/>
                <a:cs typeface="Segoe UI"/>
              </a:rPr>
              <a:t>OpenAI</a:t>
            </a:r>
            <a:r>
              <a:rPr lang="es-ES" sz="2000" b="0" i="0" strike="noStrike" cap="none" spc="0" baseline="0" dirty="0">
                <a:solidFill>
                  <a:srgbClr val="000000"/>
                </a:solidFill>
                <a:effectLst/>
                <a:latin typeface="Segoe UI"/>
                <a:ea typeface="Segoe UI"/>
                <a:cs typeface="Segoe UI"/>
              </a:rPr>
              <a:t>: Azure AI Studio, API REST, SDK admitidos y CLI de Azure.</a:t>
            </a:r>
          </a:p>
        </p:txBody>
      </p:sp>
    </p:spTree>
    <p:extLst>
      <p:ext uri="{BB962C8B-B14F-4D97-AF65-F5344CB8AC3E}">
        <p14:creationId xmlns:p14="http://schemas.microsoft.com/office/powerpoint/2010/main" val="17262754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90396C-AE9C-4881-A29F-C1B035D7C8F0}"/>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charset="0"/>
              </a:rPr>
              <a:t>¿Qué modelos admite Azure </a:t>
            </a:r>
            <a:r>
              <a:rPr lang="es-ES" sz="3200" b="0" i="0" strike="noStrike" cap="none" spc="0" baseline="0" dirty="0" err="1">
                <a:solidFill>
                  <a:srgbClr val="000000"/>
                </a:solidFill>
                <a:effectLst/>
                <a:latin typeface="Segoe UI Semibold"/>
                <a:ea typeface="Segoe UI Semibold"/>
                <a:cs typeface="Segoe UI Semibold" charset="0"/>
              </a:rPr>
              <a:t>OpenAI</a:t>
            </a:r>
            <a:r>
              <a:rPr lang="es-ES" sz="3200" b="0" i="0" strike="noStrike" cap="none" spc="0" baseline="0" dirty="0">
                <a:solidFill>
                  <a:srgbClr val="000000"/>
                </a:solidFill>
                <a:effectLst/>
                <a:latin typeface="Segoe UI Semibold"/>
                <a:ea typeface="Segoe UI Semibold"/>
                <a:cs typeface="Segoe UI Semibold" charset="0"/>
              </a:rPr>
              <a:t>?</a:t>
            </a:r>
            <a:endParaRPr lang="zh-CN" altLang="en-US" dirty="0"/>
          </a:p>
        </p:txBody>
      </p:sp>
      <p:graphicFrame>
        <p:nvGraphicFramePr>
          <p:cNvPr id="4" name="Table 3">
            <a:extLst>
              <a:ext uri="{FF2B5EF4-FFF2-40B4-BE49-F238E27FC236}">
                <a16:creationId xmlns:a16="http://schemas.microsoft.com/office/drawing/2014/main" id="{27A0AEE6-DA39-853D-1D75-F58546CEB771}"/>
              </a:ext>
            </a:extLst>
          </p:cNvPr>
          <p:cNvGraphicFramePr>
            <a:graphicFrameLocks noGrp="1"/>
          </p:cNvGraphicFramePr>
          <p:nvPr>
            <p:extLst>
              <p:ext uri="{D42A27DB-BD31-4B8C-83A1-F6EECF244321}">
                <p14:modId xmlns:p14="http://schemas.microsoft.com/office/powerpoint/2010/main" val="2340450248"/>
              </p:ext>
            </p:extLst>
          </p:nvPr>
        </p:nvGraphicFramePr>
        <p:xfrm>
          <a:off x="869614" y="1545477"/>
          <a:ext cx="10189155" cy="3474720"/>
        </p:xfrm>
        <a:graphic>
          <a:graphicData uri="http://schemas.openxmlformats.org/drawingml/2006/table">
            <a:tbl>
              <a:tblPr firstRow="1" bandRow="1">
                <a:tableStyleId>{9D7B26C5-4107-4FEC-AEDC-1716B250A1EF}</a:tableStyleId>
              </a:tblPr>
              <a:tblGrid>
                <a:gridCol w="2657536">
                  <a:extLst>
                    <a:ext uri="{9D8B030D-6E8A-4147-A177-3AD203B41FA5}">
                      <a16:colId xmlns:a16="http://schemas.microsoft.com/office/drawing/2014/main" val="421829709"/>
                    </a:ext>
                  </a:extLst>
                </a:gridCol>
                <a:gridCol w="7531619">
                  <a:extLst>
                    <a:ext uri="{9D8B030D-6E8A-4147-A177-3AD203B41FA5}">
                      <a16:colId xmlns:a16="http://schemas.microsoft.com/office/drawing/2014/main" val="1594181299"/>
                    </a:ext>
                  </a:extLst>
                </a:gridCol>
              </a:tblGrid>
              <a:tr h="370840">
                <a:tc>
                  <a:txBody>
                    <a:bodyPr/>
                    <a:lstStyle/>
                    <a:p>
                      <a:pPr marL="0" marR="0" lvl="0" indent="0" algn="l" defTabSz="932742" rtl="0" eaLnBrk="1" fontAlgn="auto" latinLnBrk="0" hangingPunct="1">
                        <a:lnSpc>
                          <a:spcPct val="100000"/>
                        </a:lnSpc>
                        <a:spcBef>
                          <a:spcPct val="0"/>
                        </a:spcBef>
                        <a:spcAft>
                          <a:spcPct val="0"/>
                        </a:spcAft>
                        <a:buClrTx/>
                        <a:buSzTx/>
                        <a:buFontTx/>
                        <a:buNone/>
                        <a:defRPr/>
                      </a:pPr>
                      <a:r>
                        <a:rPr lang="es-ES" sz="1800" b="1" i="0" strike="noStrike" cap="none" spc="0" baseline="0" dirty="0">
                          <a:solidFill>
                            <a:srgbClr val="000000"/>
                          </a:solidFill>
                          <a:effectLst/>
                          <a:latin typeface="Segoe UI"/>
                          <a:ea typeface="Segoe UI"/>
                          <a:cs typeface="Segoe UI"/>
                        </a:rPr>
                        <a:t>Azure </a:t>
                      </a:r>
                      <a:r>
                        <a:rPr lang="es-ES" sz="1800" b="1" i="0" strike="noStrike" cap="none" spc="0" baseline="0" dirty="0" err="1">
                          <a:solidFill>
                            <a:srgbClr val="000000"/>
                          </a:solidFill>
                          <a:effectLst/>
                          <a:latin typeface="Segoe UI"/>
                          <a:ea typeface="Segoe UI"/>
                          <a:cs typeface="Segoe UI"/>
                        </a:rPr>
                        <a:t>OpenAI</a:t>
                      </a:r>
                      <a:r>
                        <a:rPr lang="es-ES" sz="1800" b="1" i="0" strike="noStrike" cap="none" spc="0" baseline="0" dirty="0">
                          <a:solidFill>
                            <a:srgbClr val="000000"/>
                          </a:solidFill>
                          <a:effectLst/>
                          <a:latin typeface="Segoe UI"/>
                          <a:ea typeface="Segoe UI"/>
                          <a:cs typeface="Segoe UI"/>
                        </a:rPr>
                        <a:t> admite muchos modelos </a:t>
                      </a:r>
                      <a:br>
                        <a:rPr lang="es-ES" sz="1800" b="1" i="0" strike="noStrike" cap="none" spc="0" baseline="0" dirty="0">
                          <a:solidFill>
                            <a:srgbClr val="000000"/>
                          </a:solidFill>
                          <a:effectLst/>
                          <a:latin typeface="Segoe UI"/>
                          <a:ea typeface="Segoe UI"/>
                          <a:cs typeface="Segoe UI"/>
                        </a:rPr>
                      </a:br>
                      <a:r>
                        <a:rPr lang="es-ES" sz="1800" b="1" i="0" strike="noStrike" cap="none" spc="0" baseline="0" dirty="0">
                          <a:solidFill>
                            <a:srgbClr val="000000"/>
                          </a:solidFill>
                          <a:effectLst/>
                          <a:latin typeface="Segoe UI"/>
                          <a:ea typeface="Segoe UI"/>
                          <a:cs typeface="Segoe UI"/>
                        </a:rPr>
                        <a:t>de lenguaje grande:</a:t>
                      </a:r>
                    </a:p>
                  </a:txBody>
                  <a:tcPr/>
                </a:tc>
                <a:tc>
                  <a:txBody>
                    <a:bodyPr/>
                    <a:lstStyle/>
                    <a:p>
                      <a:r>
                        <a:rPr lang="es-ES" sz="1800" b="1" i="0" strike="noStrike" cap="none" spc="0" baseline="0" dirty="0">
                          <a:solidFill>
                            <a:srgbClr val="000000"/>
                          </a:solidFill>
                          <a:effectLst/>
                          <a:latin typeface="Segoe UI"/>
                          <a:ea typeface="Segoe UI"/>
                          <a:cs typeface="Segoe UI"/>
                        </a:rPr>
                        <a:t>Descripción</a:t>
                      </a:r>
                    </a:p>
                  </a:txBody>
                  <a:tcPr anchor="b"/>
                </a:tc>
                <a:extLst>
                  <a:ext uri="{0D108BD9-81ED-4DB2-BD59-A6C34878D82A}">
                    <a16:rowId xmlns:a16="http://schemas.microsoft.com/office/drawing/2014/main" val="700504543"/>
                  </a:ext>
                </a:extLst>
              </a:tr>
              <a:tr h="370840">
                <a:tc>
                  <a:txBody>
                    <a:bodyPr/>
                    <a:lstStyle/>
                    <a:p>
                      <a:pPr algn="l" fontAlgn="t"/>
                      <a:r>
                        <a:rPr lang="es-ES" sz="1800" b="0" i="0" strike="noStrike" cap="none" spc="0" baseline="0" dirty="0">
                          <a:solidFill>
                            <a:srgbClr val="000000"/>
                          </a:solidFill>
                          <a:effectLst/>
                          <a:latin typeface="Segoe UI"/>
                          <a:ea typeface="Segoe UI"/>
                          <a:cs typeface="Segoe UI"/>
                        </a:rPr>
                        <a:t>GPT-4</a:t>
                      </a:r>
                      <a:endParaRPr lang="en-US" dirty="0">
                        <a:effectLst/>
                      </a:endParaRPr>
                    </a:p>
                  </a:txBody>
                  <a:tcPr/>
                </a:tc>
                <a:tc>
                  <a:txBody>
                    <a:bodyPr/>
                    <a:lstStyle/>
                    <a:p>
                      <a:pPr algn="l" fontAlgn="t"/>
                      <a:r>
                        <a:rPr lang="es-ES" sz="1800" b="0" i="0" strike="noStrike" cap="none" spc="0" baseline="0" dirty="0">
                          <a:solidFill>
                            <a:srgbClr val="000000"/>
                          </a:solidFill>
                          <a:effectLst/>
                          <a:latin typeface="Segoe UI"/>
                          <a:ea typeface="Segoe UI"/>
                          <a:cs typeface="Segoe UI"/>
                        </a:rPr>
                        <a:t>Un conjunto de modelos que mejoran el GPT-3.5 y que </a:t>
                      </a:r>
                      <a:br>
                        <a:rPr lang="es-ES" sz="1800" b="0" i="0" strike="noStrike" cap="none" spc="0" baseline="0" dirty="0">
                          <a:solidFill>
                            <a:srgbClr val="000000"/>
                          </a:solidFill>
                          <a:effectLst/>
                          <a:latin typeface="Segoe UI"/>
                          <a:ea typeface="Segoe UI"/>
                          <a:cs typeface="Segoe UI"/>
                        </a:rPr>
                      </a:br>
                      <a:r>
                        <a:rPr lang="es-ES" sz="1800" b="0" i="0" strike="noStrike" cap="none" spc="0" baseline="0" dirty="0">
                          <a:solidFill>
                            <a:srgbClr val="000000"/>
                          </a:solidFill>
                          <a:effectLst/>
                          <a:latin typeface="Segoe UI"/>
                          <a:ea typeface="Segoe UI"/>
                          <a:cs typeface="Segoe UI"/>
                        </a:rPr>
                        <a:t>pueden comprender, así como, generar código y lenguaje natural.</a:t>
                      </a:r>
                    </a:p>
                  </a:txBody>
                  <a:tcPr/>
                </a:tc>
                <a:extLst>
                  <a:ext uri="{0D108BD9-81ED-4DB2-BD59-A6C34878D82A}">
                    <a16:rowId xmlns:a16="http://schemas.microsoft.com/office/drawing/2014/main" val="1249020686"/>
                  </a:ext>
                </a:extLst>
              </a:tr>
              <a:tr h="370840">
                <a:tc>
                  <a:txBody>
                    <a:bodyPr/>
                    <a:lstStyle/>
                    <a:p>
                      <a:pPr algn="l" fontAlgn="t"/>
                      <a:r>
                        <a:rPr lang="es-ES" sz="1800" b="0" i="0" strike="noStrike" cap="none" spc="0" baseline="0">
                          <a:solidFill>
                            <a:srgbClr val="000000"/>
                          </a:solidFill>
                          <a:effectLst/>
                          <a:latin typeface="Segoe UI"/>
                          <a:ea typeface="Segoe UI"/>
                          <a:cs typeface="Segoe UI"/>
                        </a:rPr>
                        <a:t>GPT-3.5</a:t>
                      </a:r>
                      <a:endParaRPr lang="en-US">
                        <a:effectLst/>
                      </a:endParaRPr>
                    </a:p>
                  </a:txBody>
                  <a:tcPr/>
                </a:tc>
                <a:tc>
                  <a:txBody>
                    <a:bodyPr/>
                    <a:lstStyle/>
                    <a:p>
                      <a:pPr algn="l" fontAlgn="t"/>
                      <a:r>
                        <a:rPr lang="es-ES" sz="1800" b="0" i="0" strike="noStrike" cap="none" spc="0" baseline="0" dirty="0">
                          <a:solidFill>
                            <a:srgbClr val="000000"/>
                          </a:solidFill>
                          <a:effectLst/>
                          <a:latin typeface="Segoe UI"/>
                          <a:ea typeface="Segoe UI"/>
                          <a:cs typeface="Segoe UI"/>
                        </a:rPr>
                        <a:t>Un conjunto de modelos que mejoran el modelo GPT-3 y que </a:t>
                      </a:r>
                      <a:br>
                        <a:rPr lang="es-ES" sz="1800" b="0" i="0" strike="noStrike" cap="none" spc="0" baseline="0" dirty="0">
                          <a:solidFill>
                            <a:srgbClr val="000000"/>
                          </a:solidFill>
                          <a:effectLst/>
                          <a:latin typeface="Segoe UI"/>
                          <a:ea typeface="Segoe UI"/>
                          <a:cs typeface="Segoe UI"/>
                        </a:rPr>
                      </a:br>
                      <a:r>
                        <a:rPr lang="es-ES" sz="1800" b="0" i="0" strike="noStrike" cap="none" spc="0" baseline="0" dirty="0">
                          <a:solidFill>
                            <a:srgbClr val="000000"/>
                          </a:solidFill>
                          <a:effectLst/>
                          <a:latin typeface="Segoe UI"/>
                          <a:ea typeface="Segoe UI"/>
                          <a:cs typeface="Segoe UI"/>
                        </a:rPr>
                        <a:t>pueden comprender, así como generar, código y lenguaje natural.</a:t>
                      </a:r>
                    </a:p>
                  </a:txBody>
                  <a:tcPr/>
                </a:tc>
                <a:extLst>
                  <a:ext uri="{0D108BD9-81ED-4DB2-BD59-A6C34878D82A}">
                    <a16:rowId xmlns:a16="http://schemas.microsoft.com/office/drawing/2014/main" val="1950096993"/>
                  </a:ext>
                </a:extLst>
              </a:tr>
              <a:tr h="370840">
                <a:tc>
                  <a:txBody>
                    <a:bodyPr/>
                    <a:lstStyle/>
                    <a:p>
                      <a:pPr algn="l" fontAlgn="t"/>
                      <a:r>
                        <a:rPr lang="es-ES" sz="1800" b="0" i="0" strike="noStrike" cap="none" spc="0" baseline="0" dirty="0" err="1">
                          <a:solidFill>
                            <a:srgbClr val="000000"/>
                          </a:solidFill>
                          <a:effectLst/>
                          <a:latin typeface="Segoe UI"/>
                          <a:ea typeface="Segoe UI"/>
                          <a:cs typeface="Segoe UI"/>
                        </a:rPr>
                        <a:t>Incrustraciones</a:t>
                      </a:r>
                      <a:endParaRPr lang="en-US" dirty="0">
                        <a:effectLst/>
                      </a:endParaRPr>
                    </a:p>
                  </a:txBody>
                  <a:tcPr/>
                </a:tc>
                <a:tc>
                  <a:txBody>
                    <a:bodyPr/>
                    <a:lstStyle/>
                    <a:p>
                      <a:pPr algn="l" fontAlgn="t"/>
                      <a:r>
                        <a:rPr lang="es-ES" sz="1800" b="0" i="0" strike="noStrike" cap="none" spc="0" baseline="0" dirty="0">
                          <a:solidFill>
                            <a:srgbClr val="000000"/>
                          </a:solidFill>
                          <a:effectLst/>
                          <a:latin typeface="Segoe UI"/>
                          <a:ea typeface="Segoe UI"/>
                          <a:cs typeface="Segoe UI"/>
                        </a:rPr>
                        <a:t>Un conjunto de modelos que pueden convertir texto en </a:t>
                      </a:r>
                      <a:br>
                        <a:rPr lang="es-ES" sz="1800" b="0" i="0" strike="noStrike" cap="none" spc="0" baseline="0" dirty="0">
                          <a:solidFill>
                            <a:srgbClr val="000000"/>
                          </a:solidFill>
                          <a:effectLst/>
                          <a:latin typeface="Segoe UI"/>
                          <a:ea typeface="Segoe UI"/>
                          <a:cs typeface="Segoe UI"/>
                        </a:rPr>
                      </a:br>
                      <a:r>
                        <a:rPr lang="es-ES" sz="1800" b="0" i="0" strike="noStrike" cap="none" spc="0" baseline="0" dirty="0">
                          <a:solidFill>
                            <a:srgbClr val="000000"/>
                          </a:solidFill>
                          <a:effectLst/>
                          <a:latin typeface="Segoe UI"/>
                          <a:ea typeface="Segoe UI"/>
                          <a:cs typeface="Segoe UI"/>
                        </a:rPr>
                        <a:t>forma vectorial numérica para facilitar la similitud del texto.</a:t>
                      </a:r>
                    </a:p>
                  </a:txBody>
                  <a:tcPr/>
                </a:tc>
                <a:extLst>
                  <a:ext uri="{0D108BD9-81ED-4DB2-BD59-A6C34878D82A}">
                    <a16:rowId xmlns:a16="http://schemas.microsoft.com/office/drawing/2014/main" val="110151105"/>
                  </a:ext>
                </a:extLst>
              </a:tr>
              <a:tr h="370840">
                <a:tc>
                  <a:txBody>
                    <a:bodyPr/>
                    <a:lstStyle/>
                    <a:p>
                      <a:pPr algn="l" fontAlgn="t"/>
                      <a:r>
                        <a:rPr lang="es-ES" sz="1800" b="0" i="0" strike="noStrike" cap="none" spc="0" baseline="0">
                          <a:solidFill>
                            <a:srgbClr val="000000"/>
                          </a:solidFill>
                          <a:effectLst/>
                          <a:latin typeface="Segoe UI"/>
                          <a:ea typeface="Segoe UI"/>
                          <a:cs typeface="Segoe UI"/>
                        </a:rPr>
                        <a:t>DALL-E (versión preliminar)</a:t>
                      </a:r>
                    </a:p>
                  </a:txBody>
                  <a:tcPr/>
                </a:tc>
                <a:tc>
                  <a:txBody>
                    <a:bodyPr/>
                    <a:lstStyle/>
                    <a:p>
                      <a:pPr algn="l" fontAlgn="t"/>
                      <a:r>
                        <a:rPr lang="es-ES" sz="1800" b="0" i="0" strike="noStrike" cap="none" spc="0" baseline="0" dirty="0">
                          <a:solidFill>
                            <a:srgbClr val="000000"/>
                          </a:solidFill>
                          <a:effectLst/>
                          <a:latin typeface="Segoe UI"/>
                          <a:ea typeface="Segoe UI"/>
                          <a:cs typeface="Segoe UI"/>
                        </a:rPr>
                        <a:t>Una serie de modelos en versión preliminar que pueden </a:t>
                      </a:r>
                      <a:br>
                        <a:rPr lang="es-ES" sz="1800" b="0" i="0" strike="noStrike" cap="none" spc="0" baseline="0" dirty="0">
                          <a:solidFill>
                            <a:srgbClr val="000000"/>
                          </a:solidFill>
                          <a:effectLst/>
                          <a:latin typeface="Segoe UI"/>
                          <a:ea typeface="Segoe UI"/>
                          <a:cs typeface="Segoe UI"/>
                        </a:rPr>
                      </a:br>
                      <a:r>
                        <a:rPr lang="es-ES" sz="1800" b="0" i="0" strike="noStrike" cap="none" spc="0" baseline="0" dirty="0">
                          <a:solidFill>
                            <a:srgbClr val="000000"/>
                          </a:solidFill>
                          <a:effectLst/>
                          <a:latin typeface="Segoe UI"/>
                          <a:ea typeface="Segoe UI"/>
                          <a:cs typeface="Segoe UI"/>
                        </a:rPr>
                        <a:t>generar imágenes originales a partir de lenguaje natural.</a:t>
                      </a:r>
                    </a:p>
                  </a:txBody>
                  <a:tcPr/>
                </a:tc>
                <a:extLst>
                  <a:ext uri="{0D108BD9-81ED-4DB2-BD59-A6C34878D82A}">
                    <a16:rowId xmlns:a16="http://schemas.microsoft.com/office/drawing/2014/main" val="3395185836"/>
                  </a:ext>
                </a:extLst>
              </a:tr>
            </a:tbl>
          </a:graphicData>
        </a:graphic>
      </p:graphicFrame>
    </p:spTree>
    <p:extLst>
      <p:ext uri="{BB962C8B-B14F-4D97-AF65-F5344CB8AC3E}">
        <p14:creationId xmlns:p14="http://schemas.microsoft.com/office/powerpoint/2010/main" val="10028474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charset="0"/>
              </a:rPr>
              <a:t>Cómo usar Azure </a:t>
            </a:r>
            <a:r>
              <a:rPr lang="es-ES" sz="3200" b="0" i="0" strike="noStrike" cap="none" spc="0" baseline="0" dirty="0" err="1">
                <a:solidFill>
                  <a:srgbClr val="000000"/>
                </a:solidFill>
                <a:effectLst/>
                <a:latin typeface="Segoe UI Semibold"/>
                <a:ea typeface="Segoe UI Semibold"/>
                <a:cs typeface="Segoe UI Semibold" charset="0"/>
              </a:rPr>
              <a:t>OpenAI</a:t>
            </a:r>
            <a:endParaRPr lang="en-US" dirty="0"/>
          </a:p>
        </p:txBody>
      </p:sp>
      <p:sp>
        <p:nvSpPr>
          <p:cNvPr id="7" name="Rectangle 6">
            <a:extLst>
              <a:ext uri="{FF2B5EF4-FFF2-40B4-BE49-F238E27FC236}">
                <a16:creationId xmlns:a16="http://schemas.microsoft.com/office/drawing/2014/main" id="{72D3883D-1D7C-9760-EE92-0F827A24D702}"/>
              </a:ext>
              <a:ext uri="{C183D7F6-B498-43B3-948B-1728B52AA6E4}">
                <adec:decorative xmlns:adec="http://schemas.microsoft.com/office/drawing/2017/decorative" val="1"/>
              </a:ext>
            </a:extLst>
          </p:cNvPr>
          <p:cNvSpPr/>
          <p:nvPr/>
        </p:nvSpPr>
        <p:spPr bwMode="auto">
          <a:xfrm>
            <a:off x="5588000" y="1250462"/>
            <a:ext cx="6131033" cy="425993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5" descr="The GIF image showing Azure OpenAI Studio.">
            <a:extLst>
              <a:ext uri="{FF2B5EF4-FFF2-40B4-BE49-F238E27FC236}">
                <a16:creationId xmlns:a16="http://schemas.microsoft.com/office/drawing/2014/main" id="{B1AFA3F8-8A5F-C592-36F4-718C0935BE05}"/>
              </a:ext>
            </a:extLst>
          </p:cNvPr>
          <p:cNvSpPr txBox="1"/>
          <p:nvPr/>
        </p:nvSpPr>
        <p:spPr>
          <a:xfrm>
            <a:off x="584200" y="1436400"/>
            <a:ext cx="4848242" cy="4376647"/>
          </a:xfrm>
          <a:prstGeom prst="rect">
            <a:avLst/>
          </a:prstGeom>
        </p:spPr>
        <p:txBody>
          <a:bodyPr vert="horz" wrap="square" lIns="0" tIns="46800" rIns="0" bIns="0" rtlCol="0" anchor="t">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ts val="200"/>
              </a:spcAft>
              <a:buNone/>
            </a:pPr>
            <a:r>
              <a:rPr lang="es-ES" sz="2000" b="0" i="0" strike="noStrike" cap="none" spc="0" baseline="0" dirty="0">
                <a:solidFill>
                  <a:srgbClr val="171717"/>
                </a:solidFill>
                <a:effectLst/>
                <a:latin typeface="Segoe UI Semibold"/>
                <a:ea typeface="Segoe UI Semibold"/>
                <a:cs typeface="Segoe UI Semibold" charset="0"/>
              </a:rPr>
              <a:t>Azure </a:t>
            </a:r>
            <a:r>
              <a:rPr lang="es-ES" sz="2000" b="0" i="0" strike="noStrike" cap="none" spc="0" baseline="0" dirty="0" err="1">
                <a:solidFill>
                  <a:srgbClr val="171717"/>
                </a:solidFill>
                <a:effectLst/>
                <a:latin typeface="Segoe UI Semibold"/>
                <a:ea typeface="Segoe UI Semibold"/>
                <a:cs typeface="Segoe UI Semibold" charset="0"/>
              </a:rPr>
              <a:t>OpenAI</a:t>
            </a:r>
            <a:r>
              <a:rPr lang="es-ES" sz="2000" b="0" i="0" strike="noStrike" cap="none" spc="0" baseline="0" dirty="0">
                <a:solidFill>
                  <a:srgbClr val="171717"/>
                </a:solidFill>
                <a:effectLst/>
                <a:latin typeface="Segoe UI Semibold"/>
                <a:ea typeface="Segoe UI Semibold"/>
                <a:cs typeface="Segoe UI Semibold" charset="0"/>
              </a:rPr>
              <a:t> Studio:</a:t>
            </a:r>
          </a:p>
          <a:p>
            <a:pPr marL="284400" indent="-284400">
              <a:spcBef>
                <a:spcPts val="600"/>
              </a:spcBef>
              <a:buFont typeface="Wingdings" panose="05000000000000000000" pitchFamily="2" charset="2"/>
              <a:buChar char=""/>
            </a:pPr>
            <a:r>
              <a:rPr lang="es-ES" sz="1800" b="0" i="0" strike="noStrike" cap="none" spc="0" baseline="0" dirty="0">
                <a:solidFill>
                  <a:srgbClr val="171717"/>
                </a:solidFill>
                <a:effectLst/>
                <a:latin typeface="Segoe UI"/>
                <a:ea typeface="Segoe UI"/>
                <a:cs typeface="Segoe UI"/>
              </a:rPr>
              <a:t>Compilación e implementación de </a:t>
            </a:r>
            <a:br>
              <a:rPr lang="es-ES" sz="1800" b="0" i="0" strike="noStrike" cap="none" spc="0" baseline="0" dirty="0">
                <a:solidFill>
                  <a:srgbClr val="171717"/>
                </a:solidFill>
                <a:effectLst/>
                <a:latin typeface="Segoe UI"/>
                <a:ea typeface="Segoe UI"/>
                <a:cs typeface="Segoe UI"/>
              </a:rPr>
            </a:br>
            <a:r>
              <a:rPr lang="es-ES" sz="1800" b="0" i="0" strike="noStrike" cap="none" spc="0" baseline="0" dirty="0">
                <a:solidFill>
                  <a:srgbClr val="171717"/>
                </a:solidFill>
                <a:effectLst/>
                <a:latin typeface="Segoe UI"/>
                <a:ea typeface="Segoe UI"/>
                <a:cs typeface="Segoe UI"/>
              </a:rPr>
              <a:t>modelos de IA para aplicaciones de software</a:t>
            </a:r>
          </a:p>
          <a:p>
            <a:pPr marL="284400" indent="-284400">
              <a:spcBef>
                <a:spcPts val="600"/>
              </a:spcBef>
              <a:buFont typeface="Wingdings" panose="05000000000000000000" pitchFamily="2" charset="2"/>
              <a:buChar char=""/>
            </a:pPr>
            <a:r>
              <a:rPr lang="es-ES" sz="1800" b="0" i="0" strike="noStrike" cap="none" spc="0" baseline="0" dirty="0">
                <a:solidFill>
                  <a:srgbClr val="171717"/>
                </a:solidFill>
                <a:effectLst/>
                <a:latin typeface="Segoe UI"/>
                <a:ea typeface="Segoe UI"/>
                <a:cs typeface="Segoe UI"/>
              </a:rPr>
              <a:t>Con tecnología de modelos de IA </a:t>
            </a:r>
            <a:br>
              <a:rPr lang="es-ES" sz="1800" b="0" i="0" strike="noStrike" cap="none" spc="0" baseline="0" dirty="0">
                <a:solidFill>
                  <a:srgbClr val="171717"/>
                </a:solidFill>
                <a:effectLst/>
                <a:latin typeface="Segoe UI"/>
                <a:ea typeface="Segoe UI"/>
                <a:cs typeface="Segoe UI"/>
              </a:rPr>
            </a:br>
            <a:r>
              <a:rPr lang="es-ES" sz="1800" b="0" i="0" strike="noStrike" cap="none" spc="0" baseline="0" dirty="0">
                <a:solidFill>
                  <a:srgbClr val="171717"/>
                </a:solidFill>
                <a:effectLst/>
                <a:latin typeface="Segoe UI"/>
                <a:ea typeface="Segoe UI"/>
                <a:cs typeface="Segoe UI"/>
              </a:rPr>
              <a:t>generativa optimizados para varias tareas</a:t>
            </a:r>
          </a:p>
          <a:p>
            <a:pPr marL="284400" indent="-284400">
              <a:spcBef>
                <a:spcPts val="600"/>
              </a:spcBef>
              <a:buFont typeface="Wingdings" panose="05000000000000000000" pitchFamily="2" charset="2"/>
              <a:buChar char=""/>
            </a:pPr>
            <a:r>
              <a:rPr lang="es-ES" sz="1800" b="0" i="0" strike="noStrike" cap="none" spc="0" baseline="0" dirty="0">
                <a:solidFill>
                  <a:srgbClr val="171717"/>
                </a:solidFill>
                <a:effectLst/>
                <a:latin typeface="Segoe UI"/>
                <a:ea typeface="Segoe UI"/>
                <a:cs typeface="Segoe UI"/>
              </a:rPr>
              <a:t>Los modelos de Azure </a:t>
            </a:r>
            <a:r>
              <a:rPr lang="es-ES" sz="1800" b="0" i="0" strike="noStrike" cap="none" spc="0" baseline="0" dirty="0" err="1">
                <a:solidFill>
                  <a:srgbClr val="171717"/>
                </a:solidFill>
                <a:effectLst/>
                <a:latin typeface="Segoe UI"/>
                <a:ea typeface="Segoe UI"/>
                <a:cs typeface="Segoe UI"/>
              </a:rPr>
              <a:t>OpenAI</a:t>
            </a:r>
            <a:r>
              <a:rPr lang="es-ES" sz="1800" b="0" i="0" strike="noStrike" cap="none" spc="0" baseline="0" dirty="0">
                <a:solidFill>
                  <a:srgbClr val="171717"/>
                </a:solidFill>
                <a:effectLst/>
                <a:latin typeface="Segoe UI"/>
                <a:ea typeface="Segoe UI"/>
                <a:cs typeface="Segoe UI"/>
              </a:rPr>
              <a:t> incluyen: </a:t>
            </a:r>
            <a:r>
              <a:rPr lang="es-ES" sz="1800" b="1" i="0" strike="noStrike" cap="none" spc="0" baseline="0" dirty="0">
                <a:solidFill>
                  <a:srgbClr val="171717"/>
                </a:solidFill>
                <a:effectLst/>
                <a:latin typeface="Segoe UI"/>
                <a:ea typeface="Segoe UI"/>
                <a:cs typeface="Segoe UI"/>
              </a:rPr>
              <a:t>GPT-4</a:t>
            </a:r>
            <a:r>
              <a:rPr lang="es-ES" sz="1800" b="0" i="0" strike="noStrike" cap="none" spc="0" baseline="0" dirty="0">
                <a:solidFill>
                  <a:srgbClr val="171717"/>
                </a:solidFill>
                <a:effectLst/>
                <a:latin typeface="Segoe UI"/>
                <a:ea typeface="Segoe UI"/>
                <a:cs typeface="Segoe UI"/>
              </a:rPr>
              <a:t>, </a:t>
            </a:r>
            <a:r>
              <a:rPr lang="es-ES" sz="1800" b="1" i="0" strike="noStrike" cap="none" spc="0" baseline="0" dirty="0">
                <a:solidFill>
                  <a:srgbClr val="171717"/>
                </a:solidFill>
                <a:effectLst/>
                <a:latin typeface="Segoe UI"/>
                <a:ea typeface="Segoe UI"/>
                <a:cs typeface="Segoe UI"/>
              </a:rPr>
              <a:t>GPT-3.5</a:t>
            </a:r>
            <a:r>
              <a:rPr lang="es-ES" sz="1800" b="0" i="0" strike="noStrike" cap="none" spc="0" baseline="0" dirty="0">
                <a:solidFill>
                  <a:srgbClr val="171717"/>
                </a:solidFill>
                <a:effectLst/>
                <a:latin typeface="Segoe UI"/>
                <a:ea typeface="Segoe UI"/>
                <a:cs typeface="Segoe UI"/>
              </a:rPr>
              <a:t>, </a:t>
            </a:r>
            <a:r>
              <a:rPr lang="es-ES" sz="1800" b="1" i="0" strike="noStrike" cap="none" spc="0" baseline="0" dirty="0">
                <a:solidFill>
                  <a:srgbClr val="171717"/>
                </a:solidFill>
                <a:effectLst/>
                <a:latin typeface="Segoe UI"/>
                <a:ea typeface="Segoe UI"/>
                <a:cs typeface="Segoe UI"/>
              </a:rPr>
              <a:t>inserciones </a:t>
            </a:r>
            <a:r>
              <a:rPr lang="es-ES" sz="1800" b="0" i="0" strike="noStrike" cap="none" spc="0" baseline="0" dirty="0">
                <a:solidFill>
                  <a:srgbClr val="171717"/>
                </a:solidFill>
                <a:effectLst/>
                <a:latin typeface="Segoe UI"/>
                <a:ea typeface="Segoe UI"/>
                <a:cs typeface="Segoe UI"/>
              </a:rPr>
              <a:t>y </a:t>
            </a:r>
            <a:r>
              <a:rPr lang="es-ES" sz="1800" b="1" i="0" strike="noStrike" cap="none" spc="0" baseline="0" dirty="0">
                <a:solidFill>
                  <a:srgbClr val="171717"/>
                </a:solidFill>
                <a:effectLst/>
                <a:latin typeface="Segoe UI"/>
                <a:ea typeface="Segoe UI"/>
                <a:cs typeface="Segoe UI"/>
              </a:rPr>
              <a:t>modelos DALL-E</a:t>
            </a:r>
            <a:endParaRPr lang="en-US" sz="1800" dirty="0">
              <a:solidFill>
                <a:srgbClr val="171717"/>
              </a:solidFill>
            </a:endParaRPr>
          </a:p>
          <a:p>
            <a:pPr marL="0" indent="0">
              <a:spcBef>
                <a:spcPts val="1800"/>
              </a:spcBef>
              <a:spcAft>
                <a:spcPts val="200"/>
              </a:spcAft>
              <a:buNone/>
            </a:pPr>
            <a:r>
              <a:rPr lang="es-ES" sz="2000" b="0" i="0" strike="noStrike" cap="none" spc="0" baseline="0" dirty="0">
                <a:solidFill>
                  <a:srgbClr val="171717"/>
                </a:solidFill>
                <a:effectLst/>
                <a:latin typeface="Segoe UI Semibold"/>
                <a:ea typeface="Segoe UI Semibold"/>
                <a:cs typeface="Segoe UI Semibold" charset="0"/>
              </a:rPr>
              <a:t>Áreas de juego:</a:t>
            </a:r>
          </a:p>
          <a:p>
            <a:pPr marL="284400" indent="-284400">
              <a:spcBef>
                <a:spcPts val="600"/>
              </a:spcBef>
              <a:buFont typeface="Wingdings" panose="05000000000000000000" pitchFamily="2" charset="2"/>
              <a:buChar char=""/>
            </a:pPr>
            <a:r>
              <a:rPr lang="es-ES" sz="1800" b="0" i="0" strike="noStrike" cap="none" spc="0" baseline="0" dirty="0">
                <a:solidFill>
                  <a:srgbClr val="171717"/>
                </a:solidFill>
                <a:effectLst/>
                <a:latin typeface="Segoe UI"/>
                <a:ea typeface="Segoe UI"/>
                <a:cs typeface="Segoe UI"/>
              </a:rPr>
              <a:t>Experimentación con modelos de Azure </a:t>
            </a:r>
            <a:r>
              <a:rPr lang="es-ES" sz="1800" b="0" i="0" strike="noStrike" cap="none" spc="0" baseline="0" dirty="0" err="1">
                <a:solidFill>
                  <a:srgbClr val="171717"/>
                </a:solidFill>
                <a:effectLst/>
                <a:latin typeface="Segoe UI"/>
                <a:ea typeface="Segoe UI"/>
                <a:cs typeface="Segoe UI"/>
              </a:rPr>
              <a:t>OpenAI</a:t>
            </a:r>
            <a:r>
              <a:rPr lang="es-ES" sz="1800" b="0" i="0" strike="noStrike" cap="none" spc="0" baseline="0" dirty="0">
                <a:solidFill>
                  <a:srgbClr val="171717"/>
                </a:solidFill>
                <a:effectLst/>
                <a:latin typeface="Segoe UI"/>
                <a:ea typeface="Segoe UI"/>
                <a:cs typeface="Segoe UI"/>
              </a:rPr>
              <a:t> sin codificar</a:t>
            </a:r>
          </a:p>
          <a:p>
            <a:pPr marL="284400" indent="-284400">
              <a:spcBef>
                <a:spcPts val="600"/>
              </a:spcBef>
              <a:buFont typeface="Wingdings" panose="05000000000000000000" pitchFamily="2" charset="2"/>
              <a:buChar char=""/>
            </a:pPr>
            <a:r>
              <a:rPr lang="es-ES" sz="1800" b="0" i="0" strike="noStrike" cap="none" spc="0" baseline="0" dirty="0">
                <a:solidFill>
                  <a:srgbClr val="171717"/>
                </a:solidFill>
                <a:effectLst/>
                <a:latin typeface="Segoe UI"/>
                <a:ea typeface="Segoe UI"/>
                <a:cs typeface="Segoe UI"/>
              </a:rPr>
              <a:t>Uso de la configuración del asistente para indicar al modelo cómo debe comportarse.</a:t>
            </a:r>
          </a:p>
        </p:txBody>
      </p:sp>
      <p:pic>
        <p:nvPicPr>
          <p:cNvPr id="5" name="Picture 4" descr="A screenshot of a computer&#10;&#10;Description automatically generated">
            <a:extLst>
              <a:ext uri="{FF2B5EF4-FFF2-40B4-BE49-F238E27FC236}">
                <a16:creationId xmlns:a16="http://schemas.microsoft.com/office/drawing/2014/main" id="{34C834E6-9BD9-FBEA-BA92-F7227B0AB551}"/>
              </a:ext>
            </a:extLst>
          </p:cNvPr>
          <p:cNvPicPr>
            <a:picLocks noChangeAspect="1"/>
          </p:cNvPicPr>
          <p:nvPr/>
        </p:nvPicPr>
        <p:blipFill>
          <a:blip r:embed="rId3"/>
          <a:stretch>
            <a:fillRect/>
          </a:stretch>
        </p:blipFill>
        <p:spPr>
          <a:xfrm>
            <a:off x="5743557" y="1514918"/>
            <a:ext cx="5819918" cy="3828163"/>
          </a:xfrm>
          <a:prstGeom prst="rect">
            <a:avLst/>
          </a:prstGeom>
        </p:spPr>
      </p:pic>
    </p:spTree>
    <p:extLst>
      <p:ext uri="{BB962C8B-B14F-4D97-AF65-F5344CB8AC3E}">
        <p14:creationId xmlns:p14="http://schemas.microsoft.com/office/powerpoint/2010/main" val="30630083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charset="0"/>
              </a:rPr>
              <a:t>Funcionalidades de lenguaje natural de Azure </a:t>
            </a:r>
            <a:r>
              <a:rPr lang="es-ES" sz="3200" b="0" i="0" strike="noStrike" cap="none" spc="0" baseline="0" dirty="0" err="1">
                <a:solidFill>
                  <a:srgbClr val="000000"/>
                </a:solidFill>
                <a:effectLst/>
                <a:latin typeface="Segoe UI Semibold"/>
                <a:ea typeface="Segoe UI Semibold"/>
                <a:cs typeface="Segoe UI Semibold" charset="0"/>
              </a:rPr>
              <a:t>OpenAI</a:t>
            </a:r>
            <a:endParaRPr lang="es-ES" sz="3200" b="0" i="0" strike="noStrike" cap="none" spc="0" baseline="0" dirty="0">
              <a:solidFill>
                <a:srgbClr val="000000"/>
              </a:solidFill>
              <a:effectLst/>
              <a:latin typeface="Segoe UI Semibold"/>
              <a:ea typeface="Segoe UI Semibold"/>
              <a:cs typeface="Segoe UI Semibold" charset="0"/>
            </a:endParaRP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339564"/>
            <a:ext cx="11018838" cy="609600"/>
          </a:xfrm>
        </p:spPr>
        <p:txBody>
          <a:bodyPr/>
          <a:lstStyle/>
          <a:p>
            <a:pPr marL="0" indent="0">
              <a:buNone/>
            </a:pPr>
            <a:r>
              <a:rPr lang="es-ES" sz="2000" b="0" i="0" strike="noStrike" cap="none" spc="0" baseline="0" dirty="0">
                <a:solidFill>
                  <a:srgbClr val="000000"/>
                </a:solidFill>
                <a:effectLst/>
                <a:latin typeface="Segoe UI Semibold"/>
                <a:ea typeface="Segoe UI Semibold"/>
                <a:cs typeface="Segoe UI Semibold" charset="0"/>
              </a:rPr>
              <a:t>Los modelos generadores de transformadores previamente entrenados (GPT) son excelentes para comprender y crear lenguaje natural.</a:t>
            </a:r>
          </a:p>
        </p:txBody>
      </p:sp>
      <p:sp>
        <p:nvSpPr>
          <p:cNvPr id="4" name="Content Placeholder 2">
            <a:extLst>
              <a:ext uri="{FF2B5EF4-FFF2-40B4-BE49-F238E27FC236}">
                <a16:creationId xmlns:a16="http://schemas.microsoft.com/office/drawing/2014/main" id="{7A8F13FD-4328-9439-77BC-695657F7547E}"/>
              </a:ext>
            </a:extLst>
          </p:cNvPr>
          <p:cNvSpPr txBox="1"/>
          <p:nvPr/>
        </p:nvSpPr>
        <p:spPr>
          <a:xfrm>
            <a:off x="584200" y="2079048"/>
            <a:ext cx="4675606" cy="534368"/>
          </a:xfrm>
          <a:prstGeom prst="rect">
            <a:avLst/>
          </a:prstGeom>
          <a:noFill/>
        </p:spPr>
        <p:txBody>
          <a:bodyPr vert="horz" wrap="square" lIns="0" tIns="36000" rIns="0" bIns="36000" rtlCol="0">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s-ES" sz="1500" b="0" i="0" strike="noStrike" cap="none" spc="0" baseline="0" dirty="0">
                <a:solidFill>
                  <a:srgbClr val="D59DD7"/>
                </a:solidFill>
                <a:effectLst/>
                <a:latin typeface="Segoe UI Semibold"/>
                <a:ea typeface="Segoe UI Semibold"/>
                <a:cs typeface="Segoe UI Semibold" charset="0"/>
              </a:rPr>
              <a:t>Por ejemplo, dado un aviso en el que el usuario escribe en el texto que solicita una receta de cocina:</a:t>
            </a:r>
          </a:p>
        </p:txBody>
      </p:sp>
      <p:sp>
        <p:nvSpPr>
          <p:cNvPr id="9" name="TextBox 8">
            <a:extLst>
              <a:ext uri="{FF2B5EF4-FFF2-40B4-BE49-F238E27FC236}">
                <a16:creationId xmlns:a16="http://schemas.microsoft.com/office/drawing/2014/main" id="{ACEDDE80-B3D9-DB4E-161A-31E6FD34980C}"/>
              </a:ext>
            </a:extLst>
          </p:cNvPr>
          <p:cNvSpPr txBox="1"/>
          <p:nvPr/>
        </p:nvSpPr>
        <p:spPr>
          <a:xfrm>
            <a:off x="5631366" y="2075650"/>
            <a:ext cx="5971672" cy="303536"/>
          </a:xfrm>
          <a:prstGeom prst="rect">
            <a:avLst/>
          </a:prstGeom>
          <a:noFill/>
        </p:spPr>
        <p:txBody>
          <a:bodyPr wrap="square" lIns="0" tIns="36000" rIns="0" bIns="36000">
            <a:spAutoFit/>
          </a:bodyPr>
          <a:lstStyle/>
          <a:p>
            <a:r>
              <a:rPr lang="es-ES" sz="1500" b="0" i="0" strike="noStrike" cap="none" spc="0" baseline="0" dirty="0">
                <a:solidFill>
                  <a:srgbClr val="D59DD7"/>
                </a:solidFill>
                <a:effectLst/>
                <a:latin typeface="Segoe UI Semibold"/>
                <a:ea typeface="Segoe UI Semibold"/>
                <a:cs typeface="Segoe UI Semibold" charset="0"/>
              </a:rPr>
              <a:t>He aquí un ejemplo de la respuesta generada por Azure </a:t>
            </a:r>
            <a:r>
              <a:rPr lang="es-ES" sz="1500" b="0" i="0" strike="noStrike" cap="none" spc="0" baseline="0" dirty="0" err="1">
                <a:solidFill>
                  <a:srgbClr val="D59DD7"/>
                </a:solidFill>
                <a:effectLst/>
                <a:latin typeface="Segoe UI Semibold"/>
                <a:ea typeface="Segoe UI Semibold"/>
                <a:cs typeface="Segoe UI Semibold" charset="0"/>
              </a:rPr>
              <a:t>OpenAI</a:t>
            </a:r>
            <a:r>
              <a:rPr lang="es-ES" sz="1500" b="0" i="0" strike="noStrike" cap="none" spc="0" baseline="0" dirty="0">
                <a:solidFill>
                  <a:srgbClr val="D59DD7"/>
                </a:solidFill>
                <a:effectLst/>
                <a:latin typeface="Segoe UI Semibold"/>
                <a:ea typeface="Segoe UI Semibold"/>
                <a:cs typeface="Segoe UI Semibold" charset="0"/>
              </a:rPr>
              <a:t>:</a:t>
            </a:r>
          </a:p>
        </p:txBody>
      </p:sp>
      <p:sp>
        <p:nvSpPr>
          <p:cNvPr id="10" name="New shape">
            <a:extLst>
              <a:ext uri="{FF2B5EF4-FFF2-40B4-BE49-F238E27FC236}">
                <a16:creationId xmlns:a16="http://schemas.microsoft.com/office/drawing/2014/main" id="{1E3E066C-D690-4E85-BE08-BF283D09E455}"/>
              </a:ext>
              <a:ext uri="{C183D7F6-B498-43B3-948B-1728B52AA6E4}">
                <adec:decorative xmlns:adec="http://schemas.microsoft.com/office/drawing/2017/decorative" val="1"/>
              </a:ext>
            </a:extLst>
          </p:cNvPr>
          <p:cNvSpPr/>
          <p:nvPr/>
        </p:nvSpPr>
        <p:spPr>
          <a:xfrm>
            <a:off x="584201" y="2705971"/>
            <a:ext cx="4634571" cy="32400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bIns="72000" rtlCol="0" anchor="ctr">
            <a:spAutoFit/>
          </a:bodyPr>
          <a:lstStyle/>
          <a:p>
            <a:pPr algn="l"/>
            <a:endParaRPr lang="en-US" sz="1600">
              <a:solidFill>
                <a:srgbClr val="000000"/>
              </a:solidFill>
            </a:endParaRPr>
          </a:p>
        </p:txBody>
      </p:sp>
      <p:sp>
        <p:nvSpPr>
          <p:cNvPr id="11" name="New shape">
            <a:extLst>
              <a:ext uri="{FF2B5EF4-FFF2-40B4-BE49-F238E27FC236}">
                <a16:creationId xmlns:a16="http://schemas.microsoft.com/office/drawing/2014/main" id="{3F9346E3-956A-4CF6-845F-F25FAC5EEEE5}"/>
              </a:ext>
            </a:extLst>
          </p:cNvPr>
          <p:cNvSpPr/>
          <p:nvPr/>
        </p:nvSpPr>
        <p:spPr>
          <a:xfrm>
            <a:off x="584200" y="3083831"/>
            <a:ext cx="4634571" cy="1715067"/>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ctr">
            <a:spAutoFit/>
          </a:bodyPr>
          <a:lstStyle/>
          <a:p>
            <a:r>
              <a:rPr lang="es-ES" sz="1300" b="0" i="0" strike="noStrike" cap="none" spc="0" baseline="0" dirty="0">
                <a:solidFill>
                  <a:srgbClr val="161616"/>
                </a:solidFill>
                <a:effectLst/>
                <a:latin typeface="Consolas"/>
                <a:ea typeface="Consolas"/>
                <a:cs typeface="Consolas"/>
              </a:rPr>
              <a:t>Escriba las instrucciones de la receta de una tarta de frutas basada en estos ingredientes:</a:t>
            </a:r>
          </a:p>
          <a:p>
            <a:endParaRPr lang="en-US" altLang="zh-CN" sz="1100" dirty="0">
              <a:solidFill>
                <a:srgbClr val="161616"/>
              </a:solidFill>
              <a:latin typeface="Consolas" panose="020B0609020204030204" pitchFamily="49" charset="0"/>
              <a:ea typeface="Cascadia Code" panose="020B0609020000020004" pitchFamily="49" charset="0"/>
              <a:cs typeface="Cascadia Code" panose="020B0609020000020004" pitchFamily="49" charset="0"/>
            </a:endParaRPr>
          </a:p>
          <a:p>
            <a:r>
              <a:rPr lang="es-ES" sz="1300" b="0" i="0" strike="noStrike" cap="none" spc="0" baseline="0" dirty="0">
                <a:solidFill>
                  <a:srgbClr val="161616"/>
                </a:solidFill>
                <a:effectLst/>
                <a:latin typeface="Consolas"/>
                <a:ea typeface="Consolas"/>
                <a:cs typeface="Consolas"/>
              </a:rPr>
              <a:t>Fresas</a:t>
            </a:r>
          </a:p>
          <a:p>
            <a:r>
              <a:rPr lang="es-ES" sz="1300" b="0" i="0" strike="noStrike" cap="none" spc="0" baseline="0" dirty="0" err="1">
                <a:solidFill>
                  <a:srgbClr val="161616"/>
                </a:solidFill>
                <a:effectLst/>
                <a:latin typeface="Consolas"/>
                <a:ea typeface="Consolas"/>
                <a:cs typeface="Consolas"/>
              </a:rPr>
              <a:t>Blueberries</a:t>
            </a:r>
            <a:r>
              <a:rPr lang="es-ES" sz="1300" b="0" i="0" strike="noStrike" cap="none" spc="0" baseline="0" dirty="0">
                <a:solidFill>
                  <a:srgbClr val="161616"/>
                </a:solidFill>
                <a:effectLst/>
                <a:latin typeface="Consolas"/>
                <a:ea typeface="Consolas"/>
                <a:cs typeface="Consolas"/>
              </a:rPr>
              <a:t> (Arándanos)</a:t>
            </a:r>
          </a:p>
          <a:p>
            <a:r>
              <a:rPr lang="es-ES" sz="1300" b="0" i="0" strike="noStrike" cap="none" spc="0" baseline="0" dirty="0">
                <a:solidFill>
                  <a:srgbClr val="161616"/>
                </a:solidFill>
                <a:effectLst/>
                <a:latin typeface="Consolas"/>
                <a:ea typeface="Consolas"/>
                <a:cs typeface="Consolas"/>
              </a:rPr>
              <a:t>Harina</a:t>
            </a:r>
          </a:p>
          <a:p>
            <a:r>
              <a:rPr lang="es-ES" sz="1300" b="0" i="0" strike="noStrike" cap="none" spc="0" baseline="0" dirty="0">
                <a:solidFill>
                  <a:srgbClr val="161616"/>
                </a:solidFill>
                <a:effectLst/>
                <a:latin typeface="Consolas"/>
                <a:ea typeface="Consolas"/>
                <a:cs typeface="Consolas"/>
              </a:rPr>
              <a:t>Huevos</a:t>
            </a:r>
          </a:p>
          <a:p>
            <a:r>
              <a:rPr lang="es-ES" sz="1300" b="0" i="0" strike="noStrike" cap="none" spc="0" baseline="0" dirty="0">
                <a:solidFill>
                  <a:srgbClr val="161616"/>
                </a:solidFill>
                <a:effectLst/>
                <a:latin typeface="Consolas"/>
                <a:ea typeface="Consolas"/>
                <a:cs typeface="Consolas"/>
              </a:rPr>
              <a:t>Leche</a:t>
            </a:r>
            <a:endParaRPr lang="en-US" sz="1300" dirty="0">
              <a:solidFill>
                <a:schemeClr val="tx1"/>
              </a:solidFill>
              <a:latin typeface="Consolas" panose="020B0609020204030204" pitchFamily="49" charset="0"/>
            </a:endParaRPr>
          </a:p>
        </p:txBody>
      </p:sp>
      <p:sp>
        <p:nvSpPr>
          <p:cNvPr id="13" name="New shape">
            <a:extLst>
              <a:ext uri="{FF2B5EF4-FFF2-40B4-BE49-F238E27FC236}">
                <a16:creationId xmlns:a16="http://schemas.microsoft.com/office/drawing/2014/main" id="{BF9C890A-9999-4DC8-88D1-CEE9DDD483F6}"/>
              </a:ext>
              <a:ext uri="{C183D7F6-B498-43B3-948B-1728B52AA6E4}">
                <adec:decorative xmlns:adec="http://schemas.microsoft.com/office/drawing/2017/decorative" val="1"/>
              </a:ext>
            </a:extLst>
          </p:cNvPr>
          <p:cNvSpPr/>
          <p:nvPr/>
        </p:nvSpPr>
        <p:spPr>
          <a:xfrm>
            <a:off x="5631366" y="2705971"/>
            <a:ext cx="5971672" cy="32400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bIns="72000" rtlCol="0" anchor="ctr">
            <a:spAutoFit/>
          </a:bodyPr>
          <a:lstStyle/>
          <a:p>
            <a:pPr algn="l"/>
            <a:endParaRPr lang="en-US" sz="1600">
              <a:solidFill>
                <a:srgbClr val="000000"/>
              </a:solidFill>
            </a:endParaRPr>
          </a:p>
        </p:txBody>
      </p:sp>
      <p:sp>
        <p:nvSpPr>
          <p:cNvPr id="14" name="New shape">
            <a:extLst>
              <a:ext uri="{FF2B5EF4-FFF2-40B4-BE49-F238E27FC236}">
                <a16:creationId xmlns:a16="http://schemas.microsoft.com/office/drawing/2014/main" id="{DDD45E1A-8D4E-4420-A5C7-9DF7137ED19F}"/>
              </a:ext>
            </a:extLst>
          </p:cNvPr>
          <p:cNvSpPr/>
          <p:nvPr/>
        </p:nvSpPr>
        <p:spPr>
          <a:xfrm>
            <a:off x="5631365" y="3099312"/>
            <a:ext cx="5971672" cy="2346009"/>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ctr">
            <a:spAutoFit/>
          </a:bodyPr>
          <a:lstStyle/>
          <a:p>
            <a:r>
              <a:rPr lang="es-ES" sz="1300" b="0" i="0" strike="noStrike" cap="none" spc="0" baseline="0" dirty="0">
                <a:solidFill>
                  <a:srgbClr val="161616"/>
                </a:solidFill>
                <a:effectLst/>
                <a:latin typeface="Consolas"/>
                <a:ea typeface="Consolas"/>
                <a:cs typeface="Consolas"/>
              </a:rPr>
              <a:t>Instrucciones:</a:t>
            </a:r>
          </a:p>
          <a:p>
            <a:r>
              <a:rPr lang="es-ES" sz="1300" b="0" i="0" strike="noStrike" cap="none" spc="0" baseline="0" dirty="0">
                <a:solidFill>
                  <a:srgbClr val="161616"/>
                </a:solidFill>
                <a:effectLst/>
                <a:latin typeface="Consolas"/>
                <a:ea typeface="Consolas"/>
                <a:cs typeface="Consolas"/>
              </a:rPr>
              <a:t>1.Precaliente el horno a 350 grados Fahrenheit.</a:t>
            </a:r>
          </a:p>
          <a:p>
            <a:r>
              <a:rPr lang="es-ES" sz="1300" b="0" i="0" strike="noStrike" cap="none" spc="0" baseline="0" dirty="0">
                <a:solidFill>
                  <a:srgbClr val="161616"/>
                </a:solidFill>
                <a:effectLst/>
                <a:latin typeface="Consolas"/>
                <a:ea typeface="Consolas"/>
                <a:cs typeface="Consolas"/>
              </a:rPr>
              <a:t>2.En un tazón mediano, mezcle 1 taza de harina y 1 huevo </a:t>
            </a:r>
            <a:br>
              <a:rPr lang="es-ES" sz="1300" b="0" i="0" strike="noStrike" cap="none" spc="0" baseline="0" dirty="0">
                <a:solidFill>
                  <a:srgbClr val="161616"/>
                </a:solidFill>
                <a:effectLst/>
                <a:latin typeface="Consolas"/>
                <a:ea typeface="Consolas"/>
                <a:cs typeface="Consolas"/>
              </a:rPr>
            </a:br>
            <a:r>
              <a:rPr lang="es-ES" sz="1300" b="0" i="0" strike="noStrike" cap="none" spc="0" baseline="0" dirty="0">
                <a:solidFill>
                  <a:srgbClr val="161616"/>
                </a:solidFill>
                <a:effectLst/>
                <a:latin typeface="Consolas"/>
                <a:ea typeface="Consolas"/>
                <a:cs typeface="Consolas"/>
              </a:rPr>
              <a:t>hasta que formen una masa.</a:t>
            </a:r>
          </a:p>
          <a:p>
            <a:r>
              <a:rPr lang="es-ES" sz="1300" b="0" i="0" strike="noStrike" cap="none" spc="0" baseline="0" dirty="0">
                <a:solidFill>
                  <a:srgbClr val="161616"/>
                </a:solidFill>
                <a:effectLst/>
                <a:latin typeface="Consolas"/>
                <a:ea typeface="Consolas"/>
                <a:cs typeface="Consolas"/>
              </a:rPr>
              <a:t>3.Engrase un molde para tartas de 9 pulgadas con mantequilla </a:t>
            </a:r>
            <a:br>
              <a:rPr lang="es-ES" sz="1300" b="0" i="0" strike="noStrike" cap="none" spc="0" baseline="0" dirty="0">
                <a:solidFill>
                  <a:srgbClr val="161616"/>
                </a:solidFill>
                <a:effectLst/>
                <a:latin typeface="Consolas"/>
                <a:ea typeface="Consolas"/>
                <a:cs typeface="Consolas"/>
              </a:rPr>
            </a:br>
            <a:r>
              <a:rPr lang="es-ES" sz="1300" b="0" i="0" strike="noStrike" cap="none" spc="0" baseline="0" dirty="0">
                <a:solidFill>
                  <a:srgbClr val="161616"/>
                </a:solidFill>
                <a:effectLst/>
                <a:latin typeface="Consolas"/>
                <a:ea typeface="Consolas"/>
                <a:cs typeface="Consolas"/>
              </a:rPr>
              <a:t>o spray antiadherente.</a:t>
            </a:r>
          </a:p>
          <a:p>
            <a:r>
              <a:rPr lang="es-ES" sz="1300" b="0" i="0" strike="noStrike" cap="none" spc="0" baseline="0" dirty="0">
                <a:solidFill>
                  <a:srgbClr val="161616"/>
                </a:solidFill>
                <a:effectLst/>
                <a:latin typeface="Consolas"/>
                <a:ea typeface="Consolas"/>
                <a:cs typeface="Consolas"/>
              </a:rPr>
              <a:t>4.Extienda la masa y colóquela en el molde.</a:t>
            </a:r>
          </a:p>
          <a:p>
            <a:r>
              <a:rPr lang="es-ES" sz="1300" b="0" i="0" strike="noStrike" cap="none" spc="0" baseline="0" dirty="0">
                <a:solidFill>
                  <a:srgbClr val="161616"/>
                </a:solidFill>
                <a:effectLst/>
                <a:latin typeface="Consolas"/>
                <a:ea typeface="Consolas"/>
                <a:cs typeface="Consolas"/>
              </a:rPr>
              <a:t>5.En un tazón aparte, mezcle 1 taza de fresas, 1 taza </a:t>
            </a:r>
            <a:br>
              <a:rPr lang="es-ES" sz="1300" b="0" i="0" strike="noStrike" cap="none" spc="0" baseline="0" dirty="0">
                <a:solidFill>
                  <a:srgbClr val="161616"/>
                </a:solidFill>
                <a:effectLst/>
                <a:latin typeface="Consolas"/>
                <a:ea typeface="Consolas"/>
                <a:cs typeface="Consolas"/>
              </a:rPr>
            </a:br>
            <a:r>
              <a:rPr lang="es-ES" sz="1300" b="0" i="0" strike="noStrike" cap="none" spc="0" baseline="0" dirty="0">
                <a:solidFill>
                  <a:srgbClr val="161616"/>
                </a:solidFill>
                <a:effectLst/>
                <a:latin typeface="Consolas"/>
                <a:ea typeface="Consolas"/>
                <a:cs typeface="Consolas"/>
              </a:rPr>
              <a:t>de arándanos y 1 taza de leche.</a:t>
            </a:r>
          </a:p>
          <a:p>
            <a:r>
              <a:rPr lang="es-ES" sz="1300" b="0" i="0" strike="noStrike" cap="none" spc="0" baseline="0" dirty="0">
                <a:solidFill>
                  <a:srgbClr val="161616"/>
                </a:solidFill>
                <a:effectLst/>
                <a:latin typeface="Consolas"/>
                <a:ea typeface="Consolas"/>
                <a:cs typeface="Consolas"/>
              </a:rPr>
              <a:t>6.Vierta la mezcla de fruta en el molde.</a:t>
            </a:r>
          </a:p>
          <a:p>
            <a:r>
              <a:rPr lang="es-ES" sz="1300" b="0" i="0" strike="noStrike" cap="none" spc="0" baseline="0" dirty="0">
                <a:solidFill>
                  <a:srgbClr val="161616"/>
                </a:solidFill>
                <a:effectLst/>
                <a:latin typeface="Consolas"/>
                <a:ea typeface="Consolas"/>
                <a:cs typeface="Consolas"/>
              </a:rPr>
              <a:t>7.Opción </a:t>
            </a:r>
            <a:r>
              <a:rPr lang="es-ES" sz="1300" b="0" i="0" strike="noStrike" cap="none" spc="0" baseline="0" dirty="0" err="1">
                <a:solidFill>
                  <a:srgbClr val="161616"/>
                </a:solidFill>
                <a:effectLst/>
                <a:latin typeface="Consolas"/>
                <a:ea typeface="Consolas"/>
                <a:cs typeface="Consolas"/>
              </a:rPr>
              <a:t>Bake</a:t>
            </a:r>
            <a:endParaRPr lang="en-US" sz="13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9502206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tIns="0" rIns="0" bIns="0">
            <a:noAutofit/>
          </a:bodyPr>
          <a:lstStyle/>
          <a:p>
            <a:r>
              <a:rPr lang="es-ES" sz="3200" b="0" i="0" strike="noStrike" cap="none" spc="0" baseline="0" dirty="0">
                <a:solidFill>
                  <a:srgbClr val="000000"/>
                </a:solidFill>
                <a:effectLst/>
                <a:latin typeface="Segoe UI Semibold"/>
                <a:ea typeface="Segoe UI Semibold"/>
                <a:cs typeface="Segoe UI Semibold" charset="0"/>
              </a:rPr>
              <a:t>Programa</a:t>
            </a:r>
          </a:p>
        </p:txBody>
      </p:sp>
      <p:sp>
        <p:nvSpPr>
          <p:cNvPr id="8" name="Text Placeholder 7">
            <a:extLst>
              <a:ext uri="{FF2B5EF4-FFF2-40B4-BE49-F238E27FC236}">
                <a16:creationId xmlns:a16="http://schemas.microsoft.com/office/drawing/2014/main" id="{E7F41EB0-FB83-7DE9-BBB3-F99624014F01}"/>
              </a:ext>
            </a:extLst>
          </p:cNvPr>
          <p:cNvSpPr>
            <a:spLocks noGrp="1"/>
          </p:cNvSpPr>
          <p:nvPr>
            <p:ph type="body" sz="quarter" idx="15"/>
          </p:nvPr>
        </p:nvSpPr>
        <p:spPr>
          <a:xfrm>
            <a:off x="586389" y="1818177"/>
            <a:ext cx="8435063" cy="1127760"/>
          </a:xfrm>
        </p:spPr>
        <p:txBody>
          <a:bodyPr vert="horz" wrap="square" lIns="0" tIns="0" rIns="0" bIns="0" rtlCol="0">
            <a:spAutoFit/>
          </a:bodyPr>
          <a:lstStyle/>
          <a:p>
            <a:pPr marL="339725" lvl="1" indent="-339725">
              <a:spcBef>
                <a:spcPct val="0"/>
              </a:spcBef>
              <a:spcAft>
                <a:spcPts val="1200"/>
              </a:spcAft>
            </a:pPr>
            <a:r>
              <a:rPr lang="es-ES" sz="2000" b="0" i="0" strike="noStrike" cap="none" spc="0" baseline="0" dirty="0">
                <a:solidFill>
                  <a:srgbClr val="000000"/>
                </a:solidFill>
                <a:effectLst/>
                <a:latin typeface="Segoe UI"/>
                <a:ea typeface="Segoe UI"/>
                <a:cs typeface="Segoe UI"/>
              </a:rPr>
              <a:t>Aspectos básicos de la IA </a:t>
            </a:r>
            <a:r>
              <a:rPr lang="es-ES" sz="1400" b="0" i="0" strike="noStrike" cap="none" spc="0" baseline="0" dirty="0">
                <a:solidFill>
                  <a:srgbClr val="000000"/>
                </a:solidFill>
                <a:effectLst/>
                <a:latin typeface="Segoe UI"/>
                <a:ea typeface="Segoe UI"/>
                <a:cs typeface="Segoe UI"/>
              </a:rPr>
              <a:t>g</a:t>
            </a:r>
            <a:r>
              <a:rPr lang="es-ES" sz="2000" b="0" i="0" strike="noStrike" cap="none" spc="0" baseline="0" dirty="0">
                <a:solidFill>
                  <a:srgbClr val="000000"/>
                </a:solidFill>
                <a:effectLst/>
                <a:latin typeface="Segoe UI"/>
                <a:ea typeface="Segoe UI"/>
                <a:cs typeface="Segoe UI"/>
              </a:rPr>
              <a:t>enerativa</a:t>
            </a:r>
          </a:p>
          <a:p>
            <a:pPr marL="339725" lvl="1" indent="-339725">
              <a:spcBef>
                <a:spcPct val="0"/>
              </a:spcBef>
              <a:spcAft>
                <a:spcPts val="1200"/>
              </a:spcAft>
            </a:pPr>
            <a:r>
              <a:rPr lang="es-ES" sz="2000" b="0" i="0" strike="noStrike" cap="none" spc="0" baseline="0" dirty="0">
                <a:solidFill>
                  <a:srgbClr val="000000"/>
                </a:solidFill>
                <a:effectLst/>
                <a:latin typeface="Segoe UI"/>
                <a:ea typeface="Segoe UI"/>
                <a:cs typeface="Segoe UI"/>
              </a:rPr>
              <a:t>Aspectos básicos de Azure </a:t>
            </a:r>
            <a:r>
              <a:rPr lang="es-ES" sz="2000" b="0" i="0" strike="noStrike" cap="none" spc="0" baseline="0" dirty="0" err="1">
                <a:solidFill>
                  <a:srgbClr val="000000"/>
                </a:solidFill>
                <a:effectLst/>
                <a:latin typeface="Segoe UI"/>
                <a:ea typeface="Segoe UI"/>
                <a:cs typeface="Segoe UI"/>
              </a:rPr>
              <a:t>OpenAI</a:t>
            </a:r>
            <a:r>
              <a:rPr lang="es-ES" sz="2000" b="0" i="0" strike="noStrike" cap="none" spc="0" baseline="0" dirty="0">
                <a:solidFill>
                  <a:srgbClr val="000000"/>
                </a:solidFill>
                <a:effectLst/>
                <a:latin typeface="Segoe UI"/>
                <a:ea typeface="Segoe UI"/>
                <a:cs typeface="Segoe UI"/>
              </a:rPr>
              <a:t> </a:t>
            </a:r>
            <a:r>
              <a:rPr lang="es-ES" sz="2000" b="0" i="0" strike="noStrike" cap="none" spc="0" baseline="0" dirty="0" err="1">
                <a:solidFill>
                  <a:srgbClr val="000000"/>
                </a:solidFill>
                <a:effectLst/>
                <a:latin typeface="Segoe UI"/>
                <a:ea typeface="Segoe UI"/>
                <a:cs typeface="Segoe UI"/>
              </a:rPr>
              <a:t>Service</a:t>
            </a:r>
            <a:endParaRPr lang="es-ES" sz="2000" b="0" i="0" strike="noStrike" cap="none" spc="0" baseline="0" dirty="0">
              <a:solidFill>
                <a:srgbClr val="000000"/>
              </a:solidFill>
              <a:effectLst/>
              <a:latin typeface="Segoe UI"/>
              <a:ea typeface="Segoe UI"/>
              <a:cs typeface="Segoe UI"/>
            </a:endParaRPr>
          </a:p>
          <a:p>
            <a:pPr marL="339725" lvl="1" indent="-339725">
              <a:spcBef>
                <a:spcPct val="0"/>
              </a:spcBef>
              <a:spcAft>
                <a:spcPts val="1200"/>
              </a:spcAft>
            </a:pPr>
            <a:r>
              <a:rPr lang="es-ES" sz="1400" b="0" i="0" strike="noStrike" cap="none" spc="0" baseline="0" dirty="0">
                <a:solidFill>
                  <a:srgbClr val="000000"/>
                </a:solidFill>
                <a:effectLst/>
                <a:latin typeface="Segoe UI"/>
                <a:ea typeface="Segoe UI"/>
                <a:cs typeface="Segoe UI"/>
              </a:rPr>
              <a:t>Exploración de la IA generativa responsable</a:t>
            </a:r>
            <a:endParaRPr lang="en-US" sz="2000" dirty="0"/>
          </a:p>
        </p:txBody>
      </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588263" y="600605"/>
            <a:ext cx="10430257" cy="461665"/>
          </a:xfrm>
        </p:spPr>
        <p:txBody>
          <a:bodyPr/>
          <a:lstStyle/>
          <a:p>
            <a:r>
              <a:rPr lang="es-ES" sz="3000" b="0" i="0" strike="noStrike" cap="none" spc="0" baseline="0" dirty="0">
                <a:solidFill>
                  <a:srgbClr val="000000"/>
                </a:solidFill>
                <a:effectLst/>
                <a:latin typeface="Segoe UI Semibold"/>
                <a:ea typeface="Segoe UI Semibold"/>
                <a:cs typeface="Segoe UI Semibold" charset="0"/>
              </a:rPr>
              <a:t>Funcionalidades de generación de código de Azure </a:t>
            </a:r>
            <a:r>
              <a:rPr lang="es-ES" sz="3000" b="0" i="0" strike="noStrike" cap="none" spc="0" baseline="0" dirty="0" err="1">
                <a:solidFill>
                  <a:srgbClr val="000000"/>
                </a:solidFill>
                <a:effectLst/>
                <a:latin typeface="Segoe UI Semibold"/>
                <a:ea typeface="Segoe UI Semibold"/>
                <a:cs typeface="Segoe UI Semibold" charset="0"/>
              </a:rPr>
              <a:t>OpenAI</a:t>
            </a:r>
            <a:endParaRPr lang="en-US" sz="3000"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67691"/>
            <a:ext cx="4424527" cy="1631216"/>
          </a:xfrm>
        </p:spPr>
        <p:txBody>
          <a:bodyPr/>
          <a:lstStyle/>
          <a:p>
            <a:pPr marL="0" indent="0">
              <a:spcBef>
                <a:spcPts val="1200"/>
              </a:spcBef>
              <a:buNone/>
            </a:pPr>
            <a:r>
              <a:rPr lang="es-ES" b="0" i="0" strike="noStrike" cap="none" spc="0" baseline="0" dirty="0">
                <a:solidFill>
                  <a:srgbClr val="000000"/>
                </a:solidFill>
                <a:effectLst/>
                <a:latin typeface="Segoe UI"/>
                <a:ea typeface="Segoe UI"/>
                <a:cs typeface="Segoe UI"/>
              </a:rPr>
              <a:t>Los modelos de GPT traducen fragmentos </a:t>
            </a:r>
            <a:br>
              <a:rPr lang="es-ES" b="0" i="0" strike="noStrike" cap="none" spc="0" baseline="0" dirty="0">
                <a:solidFill>
                  <a:srgbClr val="000000"/>
                </a:solidFill>
                <a:effectLst/>
                <a:latin typeface="Segoe UI"/>
                <a:ea typeface="Segoe UI"/>
                <a:cs typeface="Segoe UI"/>
              </a:rPr>
            </a:br>
            <a:r>
              <a:rPr lang="es-ES" b="0" i="0" strike="noStrike" cap="none" spc="0" baseline="0" dirty="0">
                <a:solidFill>
                  <a:srgbClr val="000000"/>
                </a:solidFill>
                <a:effectLst/>
                <a:latin typeface="Segoe UI"/>
                <a:ea typeface="Segoe UI"/>
                <a:cs typeface="Segoe UI"/>
              </a:rPr>
              <a:t>de código o lenguaje natural en código.</a:t>
            </a:r>
          </a:p>
          <a:p>
            <a:pPr marL="0" indent="0">
              <a:spcBef>
                <a:spcPts val="1200"/>
              </a:spcBef>
              <a:buNone/>
            </a:pPr>
            <a:r>
              <a:rPr lang="es-ES" b="0" i="0" strike="noStrike" cap="none" spc="0" baseline="0" dirty="0">
                <a:solidFill>
                  <a:srgbClr val="000000"/>
                </a:solidFill>
                <a:effectLst/>
                <a:latin typeface="Segoe UI"/>
                <a:ea typeface="Segoe UI"/>
                <a:cs typeface="Segoe UI"/>
              </a:rPr>
              <a:t>La generación de código va más allá de escribir código a partir de mensajes de lenguaje </a:t>
            </a:r>
            <a:r>
              <a:rPr lang="es-ES" b="0" i="0" strike="noStrike" cap="none" spc="0" baseline="0" dirty="0" err="1">
                <a:solidFill>
                  <a:srgbClr val="000000"/>
                </a:solidFill>
                <a:effectLst/>
                <a:latin typeface="Segoe UI"/>
                <a:ea typeface="Segoe UI"/>
                <a:cs typeface="Segoe UI"/>
              </a:rPr>
              <a:t>natural.Dado</a:t>
            </a:r>
            <a:r>
              <a:rPr lang="es-ES" b="0" i="0" strike="noStrike" cap="none" spc="0" baseline="0" dirty="0">
                <a:solidFill>
                  <a:srgbClr val="000000"/>
                </a:solidFill>
                <a:effectLst/>
                <a:latin typeface="Segoe UI"/>
                <a:ea typeface="Segoe UI"/>
                <a:cs typeface="Segoe UI"/>
              </a:rPr>
              <a:t> el código siguiente, puede generar pruebas unitarias como se muestra a la derecha:</a:t>
            </a:r>
          </a:p>
        </p:txBody>
      </p:sp>
      <p:sp>
        <p:nvSpPr>
          <p:cNvPr id="4" name="New shape">
            <a:extLst>
              <a:ext uri="{FF2B5EF4-FFF2-40B4-BE49-F238E27FC236}">
                <a16:creationId xmlns:a16="http://schemas.microsoft.com/office/drawing/2014/main" id="{09836C74-05D2-3D1F-DAF2-4718DC324EEE}"/>
              </a:ext>
            </a:extLst>
          </p:cNvPr>
          <p:cNvSpPr/>
          <p:nvPr/>
        </p:nvSpPr>
        <p:spPr>
          <a:xfrm>
            <a:off x="584200" y="3430637"/>
            <a:ext cx="4419223" cy="33528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s-ES" sz="1600" b="0" i="0" strike="noStrike" cap="none" spc="0" baseline="0" dirty="0">
                <a:solidFill>
                  <a:srgbClr val="171717"/>
                </a:solidFill>
                <a:effectLst/>
                <a:latin typeface="Segoe UI"/>
                <a:ea typeface="Segoe UI"/>
                <a:cs typeface="Segoe UI"/>
              </a:rPr>
              <a:t>Python</a:t>
            </a:r>
            <a:endParaRPr lang="en-US" sz="1600" dirty="0">
              <a:solidFill>
                <a:srgbClr val="000000"/>
              </a:solidFill>
            </a:endParaRPr>
          </a:p>
        </p:txBody>
      </p:sp>
      <p:sp>
        <p:nvSpPr>
          <p:cNvPr id="7" name="Arrow: Right 6">
            <a:extLst>
              <a:ext uri="{FF2B5EF4-FFF2-40B4-BE49-F238E27FC236}">
                <a16:creationId xmlns:a16="http://schemas.microsoft.com/office/drawing/2014/main" id="{6D20B2AF-1B77-5B87-8F60-A66D5E2A396B}"/>
              </a:ext>
              <a:ext uri="{C183D7F6-B498-43B3-948B-1728B52AA6E4}">
                <adec:decorative xmlns:adec="http://schemas.microsoft.com/office/drawing/2017/decorative" val="1"/>
              </a:ext>
            </a:extLst>
          </p:cNvPr>
          <p:cNvSpPr/>
          <p:nvPr/>
        </p:nvSpPr>
        <p:spPr bwMode="auto">
          <a:xfrm>
            <a:off x="5059906" y="4045726"/>
            <a:ext cx="560341" cy="694944"/>
          </a:xfrm>
          <a:prstGeom prst="rightArrow">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sp>
        <p:nvSpPr>
          <p:cNvPr id="8" name="New shape">
            <a:extLst>
              <a:ext uri="{FF2B5EF4-FFF2-40B4-BE49-F238E27FC236}">
                <a16:creationId xmlns:a16="http://schemas.microsoft.com/office/drawing/2014/main" id="{906CB214-EA05-CC32-01C3-59400ED707E0}"/>
              </a:ext>
            </a:extLst>
          </p:cNvPr>
          <p:cNvSpPr/>
          <p:nvPr/>
        </p:nvSpPr>
        <p:spPr>
          <a:xfrm>
            <a:off x="5671425" y="1469328"/>
            <a:ext cx="5931612" cy="33528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s-ES" sz="1600" b="0" i="0" strike="noStrike" cap="none" spc="0" baseline="0" dirty="0">
                <a:solidFill>
                  <a:srgbClr val="171717"/>
                </a:solidFill>
                <a:effectLst/>
                <a:latin typeface="Segoe UI"/>
                <a:ea typeface="Segoe UI"/>
                <a:cs typeface="Segoe UI"/>
              </a:rPr>
              <a:t>Python</a:t>
            </a:r>
            <a:endParaRPr lang="en-US" sz="1600" dirty="0">
              <a:solidFill>
                <a:srgbClr val="000000"/>
              </a:solidFill>
            </a:endParaRPr>
          </a:p>
        </p:txBody>
      </p:sp>
      <p:sp>
        <p:nvSpPr>
          <p:cNvPr id="11" name="TextBox 10">
            <a:extLst>
              <a:ext uri="{FF2B5EF4-FFF2-40B4-BE49-F238E27FC236}">
                <a16:creationId xmlns:a16="http://schemas.microsoft.com/office/drawing/2014/main" id="{810C1B00-0989-6108-4BD7-DDE2A97B4A63}"/>
              </a:ext>
            </a:extLst>
          </p:cNvPr>
          <p:cNvSpPr txBox="1"/>
          <p:nvPr/>
        </p:nvSpPr>
        <p:spPr>
          <a:xfrm>
            <a:off x="589814" y="3767554"/>
            <a:ext cx="4415720" cy="1692000"/>
          </a:xfrm>
          <a:prstGeom prst="rect">
            <a:avLst/>
          </a:prstGeom>
          <a:solidFill>
            <a:schemeClr val="bg1">
              <a:lumMod val="95000"/>
            </a:schemeClr>
          </a:solidFill>
        </p:spPr>
        <p:txBody>
          <a:bodyPr wrap="square" lIns="182880" tIns="146304" rIns="182880" bIns="146304" rtlCol="0">
            <a:noAutofit/>
          </a:bodyPr>
          <a:lstStyle/>
          <a:p>
            <a:pPr>
              <a:lnSpc>
                <a:spcPct val="90000"/>
              </a:lnSpc>
              <a:spcAft>
                <a:spcPts val="600"/>
              </a:spcAft>
            </a:pPr>
            <a:r>
              <a:rPr lang="en-US" sz="1300" b="0" i="0" dirty="0">
                <a:solidFill>
                  <a:srgbClr val="008000"/>
                </a:solidFill>
                <a:effectLst/>
                <a:latin typeface="Consolas" panose="020B0609020204030204" pitchFamily="49" charset="0"/>
                <a:ea typeface="Cascadia Code" panose="020B0609020000020004" pitchFamily="49" charset="0"/>
                <a:cs typeface="Cascadia Code" panose="020B0609020000020004" pitchFamily="49" charset="0"/>
              </a:rPr>
              <a:t># Python 3</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def</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006881"/>
                </a:solidFill>
                <a:effectLst/>
                <a:latin typeface="Consolas" panose="020B0609020204030204" pitchFamily="49" charset="0"/>
                <a:ea typeface="Cascadia Code" panose="020B0609020000020004" pitchFamily="49" charset="0"/>
                <a:cs typeface="Cascadia Code" panose="020B0609020000020004" pitchFamily="49" charset="0"/>
              </a:rPr>
              <a:t>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(a, b):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  return</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 * b </a:t>
            </a:r>
          </a:p>
          <a:p>
            <a:pPr>
              <a:lnSpc>
                <a:spcPct val="90000"/>
              </a:lnSpc>
              <a:spcAft>
                <a:spcPts val="600"/>
              </a:spcAft>
            </a:pPr>
            <a:endParaRPr lang="en-US" sz="1300" dirty="0">
              <a:solidFill>
                <a:srgbClr val="161616"/>
              </a:solidFill>
              <a:latin typeface="Consolas" panose="020B0609020204030204" pitchFamily="49" charset="0"/>
              <a:ea typeface="Cascadia Code" panose="020B0609020000020004" pitchFamily="49" charset="0"/>
              <a:cs typeface="Cascadia Code" panose="020B0609020000020004" pitchFamily="49" charset="0"/>
            </a:endParaRPr>
          </a:p>
          <a:p>
            <a:pPr>
              <a:lnSpc>
                <a:spcPct val="90000"/>
              </a:lnSpc>
              <a:spcAft>
                <a:spcPts val="600"/>
              </a:spcAft>
            </a:pPr>
            <a:r>
              <a:rPr lang="en-US" sz="1300" b="0" i="0" dirty="0">
                <a:solidFill>
                  <a:srgbClr val="008000"/>
                </a:solidFill>
                <a:effectLst/>
                <a:latin typeface="Consolas" panose="020B0609020204030204" pitchFamily="49" charset="0"/>
                <a:ea typeface="Cascadia Code" panose="020B0609020000020004" pitchFamily="49" charset="0"/>
                <a:cs typeface="Cascadia Code" panose="020B0609020000020004" pitchFamily="49" charset="0"/>
              </a:rPr>
              <a:t># Unit test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def</a:t>
            </a:r>
            <a:endParaRPr lang="en-US" sz="1300" dirty="0">
              <a:gradFill>
                <a:gsLst>
                  <a:gs pos="2917">
                    <a:schemeClr val="tx1"/>
                  </a:gs>
                  <a:gs pos="30000">
                    <a:schemeClr val="tx1"/>
                  </a:gs>
                </a:gsLst>
                <a:lin ang="5400000" scaled="0"/>
              </a:gradFill>
              <a:latin typeface="Consolas" panose="020B0609020204030204" pitchFamily="49" charset="0"/>
              <a:ea typeface="Cascadia Code" panose="020B0609020000020004" pitchFamily="49" charset="0"/>
              <a:cs typeface="Cascadia Code" panose="020B0609020000020004" pitchFamily="49" charset="0"/>
            </a:endParaRPr>
          </a:p>
        </p:txBody>
      </p:sp>
      <p:sp>
        <p:nvSpPr>
          <p:cNvPr id="12" name="TextBox 11">
            <a:extLst>
              <a:ext uri="{FF2B5EF4-FFF2-40B4-BE49-F238E27FC236}">
                <a16:creationId xmlns:a16="http://schemas.microsoft.com/office/drawing/2014/main" id="{BFC9E794-6EA4-BF82-D4BC-850A17AFD5D2}"/>
              </a:ext>
            </a:extLst>
          </p:cNvPr>
          <p:cNvSpPr txBox="1"/>
          <p:nvPr/>
        </p:nvSpPr>
        <p:spPr>
          <a:xfrm>
            <a:off x="5674619" y="1806245"/>
            <a:ext cx="5931612" cy="3657599"/>
          </a:xfrm>
          <a:prstGeom prst="rect">
            <a:avLst/>
          </a:prstGeom>
          <a:solidFill>
            <a:schemeClr val="bg1">
              <a:lumMod val="95000"/>
            </a:schemeClr>
          </a:solidFill>
        </p:spPr>
        <p:txBody>
          <a:bodyPr wrap="square" lIns="183600" tIns="108000" rIns="0" bIns="108000" rtlCol="0">
            <a:noAutofit/>
          </a:bodyPr>
          <a:lstStyle/>
          <a:p>
            <a:pPr>
              <a:lnSpc>
                <a:spcPct val="90000"/>
              </a:lnSpc>
              <a:spcAft>
                <a:spcPts val="600"/>
              </a:spcAft>
            </a:pPr>
            <a:r>
              <a:rPr lang="en-US" sz="1300" b="0" i="0" dirty="0">
                <a:solidFill>
                  <a:srgbClr val="008000"/>
                </a:solidFill>
                <a:effectLst/>
                <a:latin typeface="Consolas" panose="020B0609020204030204" pitchFamily="49" charset="0"/>
                <a:ea typeface="Cascadia Code" panose="020B0609020000020004" pitchFamily="49" charset="0"/>
                <a:cs typeface="Cascadia Code" panose="020B0609020000020004" pitchFamily="49" charset="0"/>
              </a:rPr>
              <a:t># Python 3</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def</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006881"/>
                </a:solidFill>
                <a:effectLst/>
                <a:latin typeface="Consolas" panose="020B0609020204030204" pitchFamily="49" charset="0"/>
                <a:ea typeface="Cascadia Code" panose="020B0609020000020004" pitchFamily="49" charset="0"/>
                <a:cs typeface="Cascadia Code" panose="020B0609020000020004" pitchFamily="49" charset="0"/>
              </a:rPr>
              <a:t>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(a, b):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  return</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 * b</a:t>
            </a:r>
          </a:p>
          <a:p>
            <a:pPr>
              <a:lnSpc>
                <a:spcPct val="90000"/>
              </a:lnSpc>
              <a:spcAft>
                <a:spcPts val="600"/>
              </a:spcAft>
            </a:pPr>
            <a:endPar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endParaRPr>
          </a:p>
          <a:p>
            <a:pPr>
              <a:lnSpc>
                <a:spcPct val="90000"/>
              </a:lnSpc>
              <a:spcAft>
                <a:spcPts val="600"/>
              </a:spcAft>
            </a:pPr>
            <a:r>
              <a:rPr lang="en-US" sz="1300" b="0" i="0" dirty="0">
                <a:solidFill>
                  <a:srgbClr val="008000"/>
                </a:solidFill>
                <a:effectLst/>
                <a:latin typeface="Consolas" panose="020B0609020204030204" pitchFamily="49" charset="0"/>
                <a:ea typeface="Cascadia Code" panose="020B0609020000020004" pitchFamily="49" charset="0"/>
                <a:cs typeface="Cascadia Code" panose="020B0609020000020004" pitchFamily="49" charset="0"/>
              </a:rPr>
              <a:t># Unit test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def</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006881"/>
                </a:solidFill>
                <a:effectLst/>
                <a:latin typeface="Consolas" panose="020B0609020204030204" pitchFamily="49" charset="0"/>
                <a:ea typeface="Cascadia Code" panose="020B0609020000020004" pitchFamily="49" charset="0"/>
                <a:cs typeface="Cascadia Code" panose="020B0609020000020004" pitchFamily="49" charset="0"/>
              </a:rPr>
              <a:t>test_mult_numbers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  assert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(3, 4) == 12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  assert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(0, 10) == 0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  assert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(4, 0) == 0 </a:t>
            </a:r>
          </a:p>
          <a:p>
            <a:pPr>
              <a:lnSpc>
                <a:spcPct val="90000"/>
              </a:lnSpc>
              <a:spcAft>
                <a:spcPts val="600"/>
              </a:spcAft>
            </a:pPr>
            <a:endPar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endParaRPr>
          </a:p>
          <a:p>
            <a:pPr>
              <a:lnSpc>
                <a:spcPct val="90000"/>
              </a:lnSpc>
              <a:spcAft>
                <a:spcPts val="600"/>
              </a:spcAft>
            </a:pPr>
            <a:r>
              <a:rPr lang="en-US" sz="1300" b="0" i="0" dirty="0">
                <a:solidFill>
                  <a:srgbClr val="008000"/>
                </a:solidFill>
                <a:effectLst/>
                <a:latin typeface="Consolas" panose="020B0609020204030204" pitchFamily="49" charset="0"/>
                <a:ea typeface="Cascadia Code" panose="020B0609020000020004" pitchFamily="49" charset="0"/>
                <a:cs typeface="Cascadia Code" panose="020B0609020000020004" pitchFamily="49" charset="0"/>
              </a:rPr>
              <a:t># Unit test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def</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006881"/>
                </a:solidFill>
                <a:effectLst/>
                <a:latin typeface="Consolas" panose="020B0609020204030204" pitchFamily="49" charset="0"/>
                <a:ea typeface="Cascadia Code" panose="020B0609020000020004" pitchFamily="49" charset="0"/>
                <a:cs typeface="Cascadia Code" panose="020B0609020000020004" pitchFamily="49" charset="0"/>
              </a:rPr>
              <a:t>test_mult_numbers_negative</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  assert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(-1, 10) == -10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  assert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(10, -1) == -10</a:t>
            </a:r>
            <a:endParaRPr lang="en-US" sz="1300" dirty="0">
              <a:gradFill>
                <a:gsLst>
                  <a:gs pos="2917">
                    <a:schemeClr val="tx1"/>
                  </a:gs>
                  <a:gs pos="30000">
                    <a:schemeClr val="tx1"/>
                  </a:gs>
                </a:gsLst>
                <a:lin ang="5400000" scaled="0"/>
              </a:gradFill>
              <a:latin typeface="Consolas" panose="020B06090202040302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5408182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503366"/>
            <a:ext cx="11018520" cy="461665"/>
          </a:xfrm>
        </p:spPr>
        <p:txBody>
          <a:bodyPr/>
          <a:lstStyle/>
          <a:p>
            <a:r>
              <a:rPr lang="es-ES" sz="3000" b="0" i="0" strike="noStrike" cap="none" spc="0" baseline="0" dirty="0">
                <a:solidFill>
                  <a:srgbClr val="000000"/>
                </a:solidFill>
                <a:effectLst/>
                <a:latin typeface="Segoe UI Semibold"/>
                <a:ea typeface="Segoe UI Semibold"/>
                <a:cs typeface="Segoe UI Semibold" charset="0"/>
              </a:rPr>
              <a:t>Funcionalidades de generación de imágenes de Azure </a:t>
            </a:r>
            <a:r>
              <a:rPr lang="es-ES" sz="3000" b="0" i="0" strike="noStrike" cap="none" spc="0" baseline="0" dirty="0" err="1">
                <a:solidFill>
                  <a:srgbClr val="000000"/>
                </a:solidFill>
                <a:effectLst/>
                <a:latin typeface="Segoe UI Semibold"/>
                <a:ea typeface="Segoe UI Semibold"/>
                <a:cs typeface="Segoe UI Semibold" charset="0"/>
              </a:rPr>
              <a:t>OpenAI</a:t>
            </a:r>
            <a:endParaRPr lang="es-ES" sz="3000" b="0" i="0" strike="noStrike" cap="none" spc="0" baseline="0" dirty="0">
              <a:solidFill>
                <a:srgbClr val="000000"/>
              </a:solidFill>
              <a:effectLst/>
              <a:latin typeface="Segoe UI Semibold"/>
              <a:ea typeface="Segoe UI Semibold"/>
              <a:cs typeface="Segoe UI Semibold" charset="0"/>
            </a:endParaRPr>
          </a:p>
        </p:txBody>
      </p:sp>
      <p:sp>
        <p:nvSpPr>
          <p:cNvPr id="70" name="Text Placeholder 7">
            <a:extLst>
              <a:ext uri="{FF2B5EF4-FFF2-40B4-BE49-F238E27FC236}">
                <a16:creationId xmlns:a16="http://schemas.microsoft.com/office/drawing/2014/main" id="{89D4E28A-2813-4BDB-8937-AF63BF19B55B}"/>
              </a:ext>
            </a:extLst>
          </p:cNvPr>
          <p:cNvSpPr txBox="1"/>
          <p:nvPr/>
        </p:nvSpPr>
        <p:spPr>
          <a:xfrm>
            <a:off x="613346" y="1332000"/>
            <a:ext cx="10632170"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s-ES" sz="1800" b="0" i="0" strike="noStrike" cap="none" spc="0" baseline="0" dirty="0">
                <a:solidFill>
                  <a:srgbClr val="0070C0"/>
                </a:solidFill>
                <a:effectLst/>
                <a:latin typeface="Segoe UI Semibold"/>
                <a:ea typeface="Segoe UI Semibold"/>
                <a:cs typeface="Segoe UI Semibold" charset="0"/>
              </a:rPr>
              <a:t>Los modelos de IA generativa pueden editar y crear </a:t>
            </a:r>
            <a:r>
              <a:rPr lang="es-ES" sz="1800" b="0" i="0" strike="noStrike" cap="none" spc="0" baseline="0" dirty="0" err="1">
                <a:solidFill>
                  <a:srgbClr val="0070C0"/>
                </a:solidFill>
                <a:effectLst/>
                <a:latin typeface="Segoe UI Semibold"/>
                <a:ea typeface="Segoe UI Semibold"/>
                <a:cs typeface="Segoe UI Semibold" charset="0"/>
              </a:rPr>
              <a:t>imágenes.El</a:t>
            </a:r>
            <a:r>
              <a:rPr lang="es-ES" sz="1800" b="0" i="0" strike="noStrike" cap="none" spc="0" baseline="0" dirty="0">
                <a:solidFill>
                  <a:srgbClr val="0070C0"/>
                </a:solidFill>
                <a:effectLst/>
                <a:latin typeface="Segoe UI Semibold"/>
                <a:ea typeface="Segoe UI Semibold"/>
                <a:cs typeface="Segoe UI Semibold" charset="0"/>
              </a:rPr>
              <a:t> modelo que funciona con </a:t>
            </a:r>
            <a:br>
              <a:rPr lang="es-ES" sz="1800" b="0" i="0" strike="noStrike" cap="none" spc="0" baseline="0" dirty="0">
                <a:solidFill>
                  <a:srgbClr val="0070C0"/>
                </a:solidFill>
                <a:effectLst/>
                <a:latin typeface="Segoe UI Semibold"/>
                <a:ea typeface="Segoe UI Semibold"/>
                <a:cs typeface="Segoe UI Semibold" charset="0"/>
              </a:rPr>
            </a:br>
            <a:r>
              <a:rPr lang="es-ES" sz="1800" b="0" i="0" strike="noStrike" cap="none" spc="0" baseline="0" dirty="0">
                <a:solidFill>
                  <a:srgbClr val="0070C0"/>
                </a:solidFill>
                <a:effectLst/>
                <a:latin typeface="Segoe UI Semibold"/>
                <a:ea typeface="Segoe UI Semibold"/>
                <a:cs typeface="Segoe UI Semibold" charset="0"/>
              </a:rPr>
              <a:t>imágenes se denomina DALL-E, que admite la creación de imágenes, la edición de imágenes </a:t>
            </a:r>
            <a:br>
              <a:rPr lang="es-ES" sz="1800" b="0" i="0" strike="noStrike" cap="none" spc="0" baseline="0" dirty="0">
                <a:solidFill>
                  <a:srgbClr val="0070C0"/>
                </a:solidFill>
                <a:effectLst/>
                <a:latin typeface="Segoe UI Semibold"/>
                <a:ea typeface="Segoe UI Semibold"/>
                <a:cs typeface="Segoe UI Semibold" charset="0"/>
              </a:rPr>
            </a:br>
            <a:r>
              <a:rPr lang="es-ES" sz="1800" b="0" i="0" strike="noStrike" cap="none" spc="0" baseline="0" dirty="0">
                <a:solidFill>
                  <a:srgbClr val="0070C0"/>
                </a:solidFill>
                <a:effectLst/>
                <a:latin typeface="Segoe UI Semibold"/>
                <a:ea typeface="Segoe UI Semibold"/>
                <a:cs typeface="Segoe UI Semibold" charset="0"/>
              </a:rPr>
              <a:t>y la creación de variaciones de imagen.</a:t>
            </a:r>
          </a:p>
        </p:txBody>
      </p:sp>
      <p:sp>
        <p:nvSpPr>
          <p:cNvPr id="71" name="Text Placeholder 5">
            <a:extLst>
              <a:ext uri="{FF2B5EF4-FFF2-40B4-BE49-F238E27FC236}">
                <a16:creationId xmlns:a16="http://schemas.microsoft.com/office/drawing/2014/main" id="{CDBD62C2-4A5F-465B-A0EA-5E7995B8AB92}"/>
              </a:ext>
            </a:extLst>
          </p:cNvPr>
          <p:cNvSpPr txBox="1"/>
          <p:nvPr/>
        </p:nvSpPr>
        <p:spPr>
          <a:xfrm>
            <a:off x="613346" y="2284578"/>
            <a:ext cx="10969125" cy="163121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a:spcBef>
                <a:spcPts val="600"/>
              </a:spcBef>
              <a:buFont typeface="Wingdings" panose="05000000000000000000" pitchFamily="2" charset="2"/>
              <a:buChar char=""/>
            </a:pPr>
            <a:r>
              <a:rPr lang="es-ES" sz="1600" b="1" i="0" strike="noStrike" cap="none" spc="0" baseline="0" dirty="0">
                <a:solidFill>
                  <a:srgbClr val="000000"/>
                </a:solidFill>
                <a:effectLst/>
                <a:latin typeface="Segoe UI"/>
                <a:ea typeface="Segoe UI"/>
                <a:cs typeface="Segoe UI"/>
              </a:rPr>
              <a:t>Generación de imágenes: </a:t>
            </a:r>
            <a:r>
              <a:rPr lang="es-ES" sz="1600" b="0" i="0" strike="noStrike" cap="none" spc="0" baseline="0" dirty="0">
                <a:solidFill>
                  <a:srgbClr val="000000"/>
                </a:solidFill>
                <a:effectLst/>
                <a:latin typeface="Segoe UI"/>
                <a:ea typeface="Segoe UI"/>
                <a:cs typeface="Segoe UI"/>
              </a:rPr>
              <a:t>Con DALL-E, puede incluso solicitar una imagen en un estilo </a:t>
            </a:r>
            <a:r>
              <a:rPr lang="es-ES" sz="1600" b="0" i="0" strike="noStrike" cap="none" spc="0" baseline="0" dirty="0" err="1">
                <a:solidFill>
                  <a:srgbClr val="000000"/>
                </a:solidFill>
                <a:effectLst/>
                <a:latin typeface="Segoe UI"/>
                <a:ea typeface="Segoe UI"/>
                <a:cs typeface="Segoe UI"/>
              </a:rPr>
              <a:t>determinado.También</a:t>
            </a:r>
            <a:r>
              <a:rPr lang="es-ES" sz="1600" b="0" i="0" strike="noStrike" cap="none" spc="0" baseline="0" dirty="0">
                <a:solidFill>
                  <a:srgbClr val="000000"/>
                </a:solidFill>
                <a:effectLst/>
                <a:latin typeface="Segoe UI"/>
                <a:ea typeface="Segoe UI"/>
                <a:cs typeface="Segoe UI"/>
              </a:rPr>
              <a:t> </a:t>
            </a:r>
            <a:br>
              <a:rPr lang="es-ES" sz="1600" b="0" i="0" strike="noStrike" cap="none" spc="0" baseline="0" dirty="0">
                <a:solidFill>
                  <a:srgbClr val="000000"/>
                </a:solidFill>
                <a:effectLst/>
                <a:latin typeface="Segoe UI"/>
                <a:ea typeface="Segoe UI"/>
                <a:cs typeface="Segoe UI"/>
              </a:rPr>
            </a:br>
            <a:r>
              <a:rPr lang="es-ES" sz="1600" b="0" i="0" strike="noStrike" cap="none" spc="0" baseline="0" dirty="0">
                <a:solidFill>
                  <a:srgbClr val="000000"/>
                </a:solidFill>
                <a:effectLst/>
                <a:latin typeface="Segoe UI"/>
                <a:ea typeface="Segoe UI"/>
                <a:cs typeface="Segoe UI"/>
              </a:rPr>
              <a:t>se pueden usar estilos para ediciones y variaciones.</a:t>
            </a:r>
          </a:p>
          <a:p>
            <a:pPr marL="285750" lvl="1" indent="-285750">
              <a:spcBef>
                <a:spcPts val="600"/>
              </a:spcBef>
              <a:buFont typeface="Wingdings" panose="05000000000000000000" pitchFamily="2" charset="2"/>
              <a:buChar char=""/>
            </a:pPr>
            <a:r>
              <a:rPr lang="es-ES" sz="1600" b="1" i="0" strike="noStrike" cap="none" spc="0" baseline="0" dirty="0">
                <a:solidFill>
                  <a:srgbClr val="000000"/>
                </a:solidFill>
                <a:effectLst/>
                <a:latin typeface="Segoe UI"/>
                <a:ea typeface="Segoe UI"/>
                <a:cs typeface="Segoe UI"/>
              </a:rPr>
              <a:t>Edición de una imagen: </a:t>
            </a:r>
            <a:r>
              <a:rPr lang="es-ES" sz="1600" b="0" i="0" strike="noStrike" cap="none" spc="0" baseline="0" dirty="0">
                <a:solidFill>
                  <a:srgbClr val="000000"/>
                </a:solidFill>
                <a:effectLst/>
                <a:latin typeface="Segoe UI"/>
                <a:ea typeface="Segoe UI"/>
                <a:cs typeface="Segoe UI"/>
              </a:rPr>
              <a:t>DALL-E puede editar la imagen según lo solicitado cambiando su estilo, agregando </a:t>
            </a:r>
            <a:br>
              <a:rPr lang="es-ES" sz="1600" b="0" i="0" strike="noStrike" cap="none" spc="0" baseline="0" dirty="0">
                <a:solidFill>
                  <a:srgbClr val="000000"/>
                </a:solidFill>
                <a:effectLst/>
                <a:latin typeface="Segoe UI"/>
                <a:ea typeface="Segoe UI"/>
                <a:cs typeface="Segoe UI"/>
              </a:rPr>
            </a:br>
            <a:r>
              <a:rPr lang="es-ES" sz="1600" b="0" i="0" strike="noStrike" cap="none" spc="0" baseline="0" dirty="0">
                <a:solidFill>
                  <a:srgbClr val="000000"/>
                </a:solidFill>
                <a:effectLst/>
                <a:latin typeface="Segoe UI"/>
                <a:ea typeface="Segoe UI"/>
                <a:cs typeface="Segoe UI"/>
              </a:rPr>
              <a:t>o quitando elementos o generando contenido nuevo para agregar.</a:t>
            </a:r>
          </a:p>
          <a:p>
            <a:pPr marL="285750" lvl="1" indent="-285750">
              <a:spcBef>
                <a:spcPts val="600"/>
              </a:spcBef>
              <a:buFont typeface="Wingdings" panose="05000000000000000000" pitchFamily="2" charset="2"/>
              <a:buChar char=""/>
            </a:pPr>
            <a:r>
              <a:rPr lang="es-ES" sz="1600" b="1" i="0" strike="noStrike" cap="none" spc="0" baseline="0" dirty="0">
                <a:solidFill>
                  <a:srgbClr val="000000"/>
                </a:solidFill>
                <a:effectLst/>
                <a:latin typeface="Segoe UI"/>
                <a:ea typeface="Segoe UI"/>
                <a:cs typeface="Segoe UI"/>
              </a:rPr>
              <a:t>Variaciones de imagen: </a:t>
            </a:r>
            <a:r>
              <a:rPr lang="es-ES" sz="1600" b="0" i="0" strike="noStrike" cap="none" spc="0" baseline="0" dirty="0">
                <a:solidFill>
                  <a:srgbClr val="000000"/>
                </a:solidFill>
                <a:effectLst/>
                <a:latin typeface="Segoe UI"/>
                <a:ea typeface="Segoe UI"/>
                <a:cs typeface="Segoe UI"/>
              </a:rPr>
              <a:t>Las variaciones de imagen se pueden crear proporcionando una imagen y especificando cuántas variaciones de la imagen desea.</a:t>
            </a:r>
            <a:endParaRPr lang="en-US" sz="1600" dirty="0"/>
          </a:p>
        </p:txBody>
      </p:sp>
      <p:sp>
        <p:nvSpPr>
          <p:cNvPr id="4" name="TextBox 3">
            <a:extLst>
              <a:ext uri="{FF2B5EF4-FFF2-40B4-BE49-F238E27FC236}">
                <a16:creationId xmlns:a16="http://schemas.microsoft.com/office/drawing/2014/main" id="{1EE8B90F-D5C3-D41B-8489-3948A19EC532}"/>
              </a:ext>
            </a:extLst>
          </p:cNvPr>
          <p:cNvSpPr txBox="1"/>
          <p:nvPr/>
        </p:nvSpPr>
        <p:spPr>
          <a:xfrm>
            <a:off x="1523127" y="4089252"/>
            <a:ext cx="2711989" cy="1077218"/>
          </a:xfrm>
          <a:prstGeom prst="rect">
            <a:avLst/>
          </a:prstGeom>
          <a:noFill/>
        </p:spPr>
        <p:txBody>
          <a:bodyPr wrap="square">
            <a:spAutoFit/>
          </a:bodyPr>
          <a:lstStyle/>
          <a:p>
            <a:r>
              <a:rPr lang="es-ES" sz="1600" b="0" i="0" strike="noStrike" cap="none" spc="0" baseline="0" dirty="0">
                <a:solidFill>
                  <a:srgbClr val="0070C0"/>
                </a:solidFill>
                <a:effectLst/>
                <a:latin typeface="Segoe UI Semibold"/>
                <a:ea typeface="Segoe UI Semibold"/>
                <a:cs typeface="Segoe UI Semibold" charset="0"/>
              </a:rPr>
              <a:t>Solicitud: Crea cuatro variaciones de una imagen de un elefante con una hamburguesa.</a:t>
            </a:r>
            <a:endParaRPr lang="en-US" sz="1600" dirty="0"/>
          </a:p>
        </p:txBody>
      </p:sp>
      <p:pic>
        <p:nvPicPr>
          <p:cNvPr id="2050" name="Picture 2" descr="Four AI generated art depictions of an elephant with a burger on top of it.">
            <a:extLst>
              <a:ext uri="{FF2B5EF4-FFF2-40B4-BE49-F238E27FC236}">
                <a16:creationId xmlns:a16="http://schemas.microsoft.com/office/drawing/2014/main" id="{6DB1AF22-BB78-918A-BC07-16F8E53808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93510" y="4089252"/>
            <a:ext cx="5627017" cy="137598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C44A190-BF15-7724-B11D-0F3AA33469E1}"/>
              </a:ext>
              <a:ext uri="{C183D7F6-B498-43B3-948B-1728B52AA6E4}">
                <adec:decorative xmlns:adec="http://schemas.microsoft.com/office/drawing/2017/decorative" val="1"/>
              </a:ext>
            </a:extLst>
          </p:cNvPr>
          <p:cNvSpPr/>
          <p:nvPr/>
        </p:nvSpPr>
        <p:spPr bwMode="auto">
          <a:xfrm>
            <a:off x="588264" y="4052189"/>
            <a:ext cx="11015474" cy="145010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42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p:txBody>
          <a:bodyPr/>
          <a:lstStyle/>
          <a:p>
            <a:r>
              <a:rPr lang="es-ES" sz="3200" b="0" i="0" strike="noStrike" cap="none" spc="0" baseline="0">
                <a:solidFill>
                  <a:srgbClr val="000000"/>
                </a:solidFill>
                <a:effectLst/>
                <a:latin typeface="Segoe UI Semibold"/>
                <a:ea typeface="Segoe UI Semibold"/>
                <a:cs typeface="Segoe UI Semibold" charset="0"/>
              </a:rPr>
              <a:t>Demostración: Exploración de Azure OpenAI Service</a:t>
            </a:r>
          </a:p>
        </p:txBody>
      </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09600"/>
          </a:xfrm>
        </p:spPr>
        <p:txBody>
          <a:bodyPr/>
          <a:lstStyle/>
          <a:p>
            <a:pPr marL="342900" indent="-342900" defTabSz="914400">
              <a:buFont typeface="+mj-lt"/>
              <a:buAutoNum type="arabicPeriod"/>
              <a:defRPr/>
            </a:pPr>
            <a:r>
              <a:rPr lang="es-ES" sz="2000" b="0" i="0" strike="noStrike" cap="none" spc="0" baseline="0" dirty="0">
                <a:solidFill>
                  <a:srgbClr val="000000"/>
                </a:solidFill>
                <a:effectLst/>
                <a:latin typeface="Segoe UI"/>
                <a:ea typeface="Segoe UI"/>
                <a:cs typeface="Segoe UI"/>
              </a:rPr>
              <a:t>Siga los pasos de la página del ejercicio en:</a:t>
            </a:r>
            <a:r>
              <a:rPr lang="es-ES" sz="2000" b="1" i="0" strike="noStrike" cap="none" spc="0" baseline="0" dirty="0">
                <a:solidFill>
                  <a:srgbClr val="000000"/>
                </a:solidFill>
                <a:effectLst/>
                <a:latin typeface="Segoe UI"/>
                <a:ea typeface="Segoe UI"/>
                <a:cs typeface="Segoe UI"/>
              </a:rPr>
              <a:t> </a:t>
            </a:r>
            <a:r>
              <a:rPr lang="es-ES" sz="2000" b="1" i="0" strike="noStrike" cap="none" spc="0" baseline="0" dirty="0">
                <a:solidFill>
                  <a:srgbClr val="000000"/>
                </a:solidFill>
                <a:effectLst/>
                <a:latin typeface="Segoe UI"/>
                <a:ea typeface="Segoe UI"/>
                <a:cs typeface="Segoe UI"/>
                <a:hlinkClick r:id="rId3" history="0"/>
              </a:rPr>
              <a:t>https://aka.ms/ai900-azure-openai</a:t>
            </a:r>
            <a:r>
              <a:rPr lang="es-ES" sz="2000" b="1" i="0" strike="noStrike" cap="none" spc="0" baseline="0" dirty="0">
                <a:solidFill>
                  <a:srgbClr val="000000"/>
                </a:solidFill>
                <a:effectLst/>
                <a:latin typeface="Segoe UI"/>
                <a:ea typeface="Segoe UI"/>
                <a:cs typeface="Segoe UI"/>
              </a:rPr>
              <a:t> </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331400" cy="2133600"/>
          </a:xfrm>
        </p:spPr>
        <p:txBody>
          <a:bodyPr/>
          <a:lstStyle/>
          <a:p>
            <a:r>
              <a:rPr lang="es-ES" sz="2000" b="0" i="0" strike="noStrike" cap="none" spc="0" baseline="0" dirty="0">
                <a:solidFill>
                  <a:srgbClr val="000000"/>
                </a:solidFill>
                <a:effectLst/>
                <a:latin typeface="Segoe UI"/>
                <a:ea typeface="Segoe UI"/>
                <a:cs typeface="Segoe UI"/>
              </a:rPr>
              <a:t>En esta demostración, </a:t>
            </a:r>
            <a:r>
              <a:rPr lang="es-ES" sz="2000" b="0" i="0" strike="noStrike" cap="none" spc="0" baseline="0" dirty="0">
                <a:solidFill>
                  <a:srgbClr val="222222"/>
                </a:solidFill>
                <a:effectLst/>
                <a:latin typeface="Segoe UI"/>
                <a:ea typeface="Segoe UI"/>
                <a:cs typeface="Segoe UI"/>
              </a:rPr>
              <a:t>verá</a:t>
            </a:r>
            <a:r>
              <a:rPr lang="es-ES" sz="2000" b="1" i="0" strike="noStrike" cap="none" spc="0" baseline="0" dirty="0">
                <a:solidFill>
                  <a:srgbClr val="222222"/>
                </a:solidFill>
                <a:effectLst/>
                <a:latin typeface="Segoe UI"/>
                <a:ea typeface="Segoe UI"/>
                <a:cs typeface="Segoe UI"/>
              </a:rPr>
              <a:t> las funcionalidades de Azure </a:t>
            </a:r>
            <a:r>
              <a:rPr lang="es-ES" sz="2000" b="1" i="0" strike="noStrike" cap="none" spc="0" baseline="0" dirty="0" err="1">
                <a:solidFill>
                  <a:srgbClr val="222222"/>
                </a:solidFill>
                <a:effectLst/>
                <a:latin typeface="Segoe UI"/>
                <a:ea typeface="Segoe UI"/>
                <a:cs typeface="Segoe UI"/>
              </a:rPr>
              <a:t>OpenAI</a:t>
            </a:r>
            <a:r>
              <a:rPr lang="es-ES" sz="2000" b="0" i="0" strike="noStrike" cap="none" spc="0" baseline="0" dirty="0">
                <a:solidFill>
                  <a:srgbClr val="222222"/>
                </a:solidFill>
                <a:effectLst/>
                <a:latin typeface="Segoe UI"/>
                <a:ea typeface="Segoe UI"/>
                <a:cs typeface="Segoe UI"/>
              </a:rPr>
              <a:t> en acción.</a:t>
            </a:r>
            <a:endParaRPr lang="en-US" sz="2000" dirty="0">
              <a:latin typeface="+mn-lt"/>
            </a:endParaRP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7703802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892167"/>
            <a:ext cx="6345239" cy="1107996"/>
          </a:xfrm>
        </p:spPr>
        <p:txBody>
          <a:bodyPr/>
          <a:lstStyle/>
          <a:p>
            <a:r>
              <a:rPr lang="es-ES" sz="3600" b="0" i="0" strike="noStrike" cap="none" spc="-50" baseline="0" dirty="0">
                <a:solidFill>
                  <a:srgbClr val="000000"/>
                </a:solidFill>
                <a:effectLst/>
                <a:latin typeface="Segoe UI"/>
                <a:ea typeface="Segoe UI"/>
                <a:cs typeface="Segoe UI"/>
              </a:rPr>
              <a:t>Inteligencia artificial </a:t>
            </a:r>
            <a:br>
              <a:rPr lang="es-ES" sz="3600" b="0" i="0" strike="noStrike" cap="none" spc="-50" baseline="0" dirty="0">
                <a:solidFill>
                  <a:srgbClr val="000000"/>
                </a:solidFill>
                <a:effectLst/>
                <a:latin typeface="Segoe UI"/>
                <a:ea typeface="Segoe UI"/>
                <a:cs typeface="Segoe UI"/>
              </a:rPr>
            </a:br>
            <a:r>
              <a:rPr lang="es-ES" sz="3600" b="0" i="0" strike="noStrike" cap="none" spc="-50" baseline="0" dirty="0">
                <a:solidFill>
                  <a:srgbClr val="000000"/>
                </a:solidFill>
                <a:effectLst/>
                <a:latin typeface="Segoe UI"/>
                <a:ea typeface="Segoe UI"/>
                <a:cs typeface="Segoe UI"/>
              </a:rPr>
              <a:t>generativa responsable</a:t>
            </a:r>
            <a:endParaRPr lang="en-US" sz="3600" dirty="0"/>
          </a:p>
        </p:txBody>
      </p:sp>
    </p:spTree>
    <p:extLst>
      <p:ext uri="{BB962C8B-B14F-4D97-AF65-F5344CB8AC3E}">
        <p14:creationId xmlns:p14="http://schemas.microsoft.com/office/powerpoint/2010/main" val="315736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588263" y="400551"/>
            <a:ext cx="11234769" cy="861774"/>
          </a:xfrm>
        </p:spPr>
        <p:txBody>
          <a:bodyPr/>
          <a:lstStyle/>
          <a:p>
            <a:r>
              <a:rPr lang="es-ES" sz="2800" b="0" i="0" strike="noStrike" cap="none" spc="0" baseline="0" dirty="0">
                <a:solidFill>
                  <a:srgbClr val="000000"/>
                </a:solidFill>
                <a:effectLst/>
                <a:latin typeface="Segoe UI Semibold"/>
                <a:ea typeface="Segoe UI Semibold"/>
                <a:cs typeface="Segoe UI Semibold" charset="0"/>
              </a:rPr>
              <a:t>Planear una solución de inteligencia artificial generativa responsable</a:t>
            </a:r>
          </a:p>
        </p:txBody>
      </p:sp>
      <p:sp>
        <p:nvSpPr>
          <p:cNvPr id="3" name="Content Placeholder 2" descr="Four stage process to develop and implement a plan for responsible AI ">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677108"/>
          </a:xfrm>
        </p:spPr>
        <p:txBody>
          <a:bodyPr/>
          <a:lstStyle/>
          <a:p>
            <a:pPr marL="0" indent="0">
              <a:buNone/>
            </a:pPr>
            <a:r>
              <a:rPr lang="es-ES" sz="2200" b="0" i="0" strike="noStrike" cap="none" spc="0" baseline="0" dirty="0">
                <a:solidFill>
                  <a:srgbClr val="000000"/>
                </a:solidFill>
                <a:effectLst/>
                <a:latin typeface="Segoe UI"/>
                <a:ea typeface="Segoe UI"/>
                <a:cs typeface="Segoe UI"/>
              </a:rPr>
              <a:t>El proceso de cuatro fases para desarrollar e implementar un plan de IA responsable </a:t>
            </a:r>
            <a:br>
              <a:rPr lang="es-ES" sz="2200" b="0" i="0" strike="noStrike" cap="none" spc="0" baseline="0" dirty="0">
                <a:solidFill>
                  <a:srgbClr val="000000"/>
                </a:solidFill>
                <a:effectLst/>
                <a:latin typeface="Segoe UI"/>
                <a:ea typeface="Segoe UI"/>
                <a:cs typeface="Segoe UI"/>
              </a:rPr>
            </a:br>
            <a:r>
              <a:rPr lang="es-ES" sz="2200" b="0" i="0" strike="noStrike" cap="none" spc="0" baseline="0" dirty="0">
                <a:solidFill>
                  <a:srgbClr val="000000"/>
                </a:solidFill>
                <a:effectLst/>
                <a:latin typeface="Segoe UI"/>
                <a:ea typeface="Segoe UI"/>
                <a:cs typeface="Segoe UI"/>
              </a:rPr>
              <a:t>es el siguiente:</a:t>
            </a:r>
          </a:p>
        </p:txBody>
      </p:sp>
      <p:grpSp>
        <p:nvGrpSpPr>
          <p:cNvPr id="10" name="Group 9" descr="Four stage process to develop and implement a plan for responsible AI ">
            <a:extLst>
              <a:ext uri="{FF2B5EF4-FFF2-40B4-BE49-F238E27FC236}">
                <a16:creationId xmlns:a16="http://schemas.microsoft.com/office/drawing/2014/main" id="{1016106B-23F6-50EE-ADA2-35381CDD5A9D}"/>
              </a:ext>
            </a:extLst>
          </p:cNvPr>
          <p:cNvGrpSpPr/>
          <p:nvPr/>
        </p:nvGrpSpPr>
        <p:grpSpPr>
          <a:xfrm>
            <a:off x="584199" y="2218842"/>
            <a:ext cx="10996246" cy="3063404"/>
            <a:chOff x="1865539" y="2318232"/>
            <a:chExt cx="9232850" cy="3063404"/>
          </a:xfrm>
        </p:grpSpPr>
        <p:sp>
          <p:nvSpPr>
            <p:cNvPr id="11" name="Freeform: Shape 10">
              <a:extLst>
                <a:ext uri="{FF2B5EF4-FFF2-40B4-BE49-F238E27FC236}">
                  <a16:creationId xmlns:a16="http://schemas.microsoft.com/office/drawing/2014/main" id="{42F603F5-A207-4ED2-3665-BE53A83A1FF6}"/>
                </a:ext>
              </a:extLst>
            </p:cNvPr>
            <p:cNvSpPr/>
            <p:nvPr/>
          </p:nvSpPr>
          <p:spPr>
            <a:xfrm>
              <a:off x="1865539" y="2362490"/>
              <a:ext cx="1511346" cy="864000"/>
            </a:xfrm>
            <a:custGeom>
              <a:avLst/>
              <a:gdLst>
                <a:gd name="connsiteX0" fmla="*/ 0 w 1483810"/>
                <a:gd name="connsiteY0" fmla="*/ 64800 h 648000"/>
                <a:gd name="connsiteX1" fmla="*/ 64800 w 1483810"/>
                <a:gd name="connsiteY1" fmla="*/ 0 h 648000"/>
                <a:gd name="connsiteX2" fmla="*/ 1419010 w 1483810"/>
                <a:gd name="connsiteY2" fmla="*/ 0 h 648000"/>
                <a:gd name="connsiteX3" fmla="*/ 1483810 w 1483810"/>
                <a:gd name="connsiteY3" fmla="*/ 64800 h 648000"/>
                <a:gd name="connsiteX4" fmla="*/ 1483810 w 1483810"/>
                <a:gd name="connsiteY4" fmla="*/ 583200 h 648000"/>
                <a:gd name="connsiteX5" fmla="*/ 1419010 w 1483810"/>
                <a:gd name="connsiteY5" fmla="*/ 648000 h 648000"/>
                <a:gd name="connsiteX6" fmla="*/ 64800 w 1483810"/>
                <a:gd name="connsiteY6" fmla="*/ 648000 h 648000"/>
                <a:gd name="connsiteX7" fmla="*/ 0 w 1483810"/>
                <a:gd name="connsiteY7" fmla="*/ 583200 h 648000"/>
                <a:gd name="connsiteX8" fmla="*/ 0 w 1483810"/>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648000">
                  <a:moveTo>
                    <a:pt x="0" y="64800"/>
                  </a:moveTo>
                  <a:cubicBezTo>
                    <a:pt x="0" y="29012"/>
                    <a:pt x="29012" y="0"/>
                    <a:pt x="64800" y="0"/>
                  </a:cubicBezTo>
                  <a:lnTo>
                    <a:pt x="1419010" y="0"/>
                  </a:lnTo>
                  <a:cubicBezTo>
                    <a:pt x="1454798" y="0"/>
                    <a:pt x="1483810" y="29012"/>
                    <a:pt x="1483810" y="64800"/>
                  </a:cubicBezTo>
                  <a:lnTo>
                    <a:pt x="1483810" y="583200"/>
                  </a:lnTo>
                  <a:cubicBezTo>
                    <a:pt x="1483810" y="618988"/>
                    <a:pt x="1454798" y="648000"/>
                    <a:pt x="1419010" y="648000"/>
                  </a:cubicBezTo>
                  <a:lnTo>
                    <a:pt x="64800" y="648000"/>
                  </a:lnTo>
                  <a:cubicBezTo>
                    <a:pt x="29012" y="648000"/>
                    <a:pt x="0" y="618988"/>
                    <a:pt x="0" y="583200"/>
                  </a:cubicBezTo>
                  <a:lnTo>
                    <a:pt x="0" y="64800"/>
                  </a:lnTo>
                  <a:close/>
                </a:path>
              </a:pathLst>
            </a:custGeom>
            <a:solidFill>
              <a:srgbClr val="0078D3"/>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0000" tIns="180000" rIns="106680" bIns="273150" numCol="1" spcCol="1270" anchor="t" anchorCtr="0">
              <a:noAutofit/>
            </a:bodyPr>
            <a:lstStyle/>
            <a:p>
              <a:pPr marL="0" lvl="0" indent="0" algn="l" defTabSz="666750">
                <a:lnSpc>
                  <a:spcPct val="90000"/>
                </a:lnSpc>
                <a:spcBef>
                  <a:spcPct val="0"/>
                </a:spcBef>
                <a:spcAft>
                  <a:spcPct val="35000"/>
                </a:spcAft>
                <a:buNone/>
              </a:pPr>
              <a:r>
                <a:rPr lang="es-ES" sz="1800" b="0" i="1" strike="noStrike" cap="none" spc="0" baseline="0" dirty="0">
                  <a:solidFill>
                    <a:srgbClr val="FFFFFF"/>
                  </a:solidFill>
                  <a:effectLst/>
                  <a:latin typeface="Segoe UI"/>
                  <a:ea typeface="Segoe UI"/>
                  <a:cs typeface="Segoe UI"/>
                </a:rPr>
                <a:t>Identificación</a:t>
              </a:r>
            </a:p>
          </p:txBody>
        </p:sp>
        <p:sp>
          <p:nvSpPr>
            <p:cNvPr id="12" name="Freeform: Shape 11">
              <a:extLst>
                <a:ext uri="{FF2B5EF4-FFF2-40B4-BE49-F238E27FC236}">
                  <a16:creationId xmlns:a16="http://schemas.microsoft.com/office/drawing/2014/main" id="{9C44DE16-A248-9D29-987D-E84D0A2FDD4C}"/>
                </a:ext>
              </a:extLst>
            </p:cNvPr>
            <p:cNvSpPr/>
            <p:nvPr/>
          </p:nvSpPr>
          <p:spPr>
            <a:xfrm>
              <a:off x="2169452" y="2933636"/>
              <a:ext cx="1692707" cy="2448000"/>
            </a:xfrm>
            <a:custGeom>
              <a:avLst/>
              <a:gdLst>
                <a:gd name="connsiteX0" fmla="*/ 0 w 1483810"/>
                <a:gd name="connsiteY0" fmla="*/ 148381 h 2639124"/>
                <a:gd name="connsiteX1" fmla="*/ 148381 w 1483810"/>
                <a:gd name="connsiteY1" fmla="*/ 0 h 2639124"/>
                <a:gd name="connsiteX2" fmla="*/ 1335429 w 1483810"/>
                <a:gd name="connsiteY2" fmla="*/ 0 h 2639124"/>
                <a:gd name="connsiteX3" fmla="*/ 1483810 w 1483810"/>
                <a:gd name="connsiteY3" fmla="*/ 148381 h 2639124"/>
                <a:gd name="connsiteX4" fmla="*/ 1483810 w 1483810"/>
                <a:gd name="connsiteY4" fmla="*/ 2490743 h 2639124"/>
                <a:gd name="connsiteX5" fmla="*/ 1335429 w 1483810"/>
                <a:gd name="connsiteY5" fmla="*/ 2639124 h 2639124"/>
                <a:gd name="connsiteX6" fmla="*/ 148381 w 1483810"/>
                <a:gd name="connsiteY6" fmla="*/ 2639124 h 2639124"/>
                <a:gd name="connsiteX7" fmla="*/ 0 w 1483810"/>
                <a:gd name="connsiteY7" fmla="*/ 2490743 h 2639124"/>
                <a:gd name="connsiteX8" fmla="*/ 0 w 1483810"/>
                <a:gd name="connsiteY8" fmla="*/ 148381 h 263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2639124">
                  <a:moveTo>
                    <a:pt x="0" y="148381"/>
                  </a:moveTo>
                  <a:cubicBezTo>
                    <a:pt x="0" y="66432"/>
                    <a:pt x="66432" y="0"/>
                    <a:pt x="148381" y="0"/>
                  </a:cubicBezTo>
                  <a:lnTo>
                    <a:pt x="1335429" y="0"/>
                  </a:lnTo>
                  <a:cubicBezTo>
                    <a:pt x="1417378" y="0"/>
                    <a:pt x="1483810" y="66432"/>
                    <a:pt x="1483810" y="148381"/>
                  </a:cubicBezTo>
                  <a:lnTo>
                    <a:pt x="1483810" y="2490743"/>
                  </a:lnTo>
                  <a:cubicBezTo>
                    <a:pt x="1483810" y="2572692"/>
                    <a:pt x="1417378" y="2639124"/>
                    <a:pt x="1335429" y="2639124"/>
                  </a:cubicBezTo>
                  <a:lnTo>
                    <a:pt x="148381" y="2639124"/>
                  </a:lnTo>
                  <a:cubicBezTo>
                    <a:pt x="66432" y="2639124"/>
                    <a:pt x="0" y="2572692"/>
                    <a:pt x="0" y="2490743"/>
                  </a:cubicBezTo>
                  <a:lnTo>
                    <a:pt x="0" y="148381"/>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139" tIns="216000" rIns="150139" bIns="150139" numCol="1" spcCol="1270" anchor="t" anchorCtr="0">
              <a:noAutofit/>
            </a:bodyPr>
            <a:lstStyle/>
            <a:p>
              <a:pPr marL="180000" lvl="1" indent="-180000" algn="l" defTabSz="666750">
                <a:lnSpc>
                  <a:spcPct val="90000"/>
                </a:lnSpc>
                <a:spcBef>
                  <a:spcPct val="0"/>
                </a:spcBef>
                <a:spcAft>
                  <a:spcPct val="15000"/>
                </a:spcAft>
                <a:buChar char="•"/>
              </a:pPr>
              <a:r>
                <a:rPr lang="es-ES" sz="1500" b="0" i="0" strike="noStrike" cap="none" spc="0" baseline="0" dirty="0">
                  <a:solidFill>
                    <a:srgbClr val="000000"/>
                  </a:solidFill>
                  <a:effectLst/>
                  <a:latin typeface="Segoe UI"/>
                  <a:ea typeface="Segoe UI"/>
                  <a:cs typeface="Segoe UI"/>
                </a:rPr>
                <a:t>Daños posibles que son relevantes para </a:t>
              </a:r>
              <a:br>
                <a:rPr lang="es-ES" sz="1500" b="0" i="0" strike="noStrike" cap="none" spc="0" baseline="0" dirty="0">
                  <a:solidFill>
                    <a:srgbClr val="000000"/>
                  </a:solidFill>
                  <a:effectLst/>
                  <a:latin typeface="Segoe UI"/>
                  <a:ea typeface="Segoe UI"/>
                  <a:cs typeface="Segoe UI"/>
                </a:rPr>
              </a:br>
              <a:r>
                <a:rPr lang="es-ES" sz="1500" b="0" i="0" strike="noStrike" cap="none" spc="0" baseline="0" dirty="0">
                  <a:solidFill>
                    <a:srgbClr val="000000"/>
                  </a:solidFill>
                  <a:effectLst/>
                  <a:latin typeface="Segoe UI"/>
                  <a:ea typeface="Segoe UI"/>
                  <a:cs typeface="Segoe UI"/>
                </a:rPr>
                <a:t>la solución planeada.</a:t>
              </a:r>
            </a:p>
          </p:txBody>
        </p:sp>
        <p:sp>
          <p:nvSpPr>
            <p:cNvPr id="13" name="Freeform: Shape 12">
              <a:extLst>
                <a:ext uri="{FF2B5EF4-FFF2-40B4-BE49-F238E27FC236}">
                  <a16:creationId xmlns:a16="http://schemas.microsoft.com/office/drawing/2014/main" id="{1E3224F2-BD58-262B-D4CB-50F17E41E675}"/>
                </a:ext>
              </a:extLst>
            </p:cNvPr>
            <p:cNvSpPr/>
            <p:nvPr/>
          </p:nvSpPr>
          <p:spPr>
            <a:xfrm>
              <a:off x="3582635" y="2433533"/>
              <a:ext cx="544084" cy="369425"/>
            </a:xfrm>
            <a:custGeom>
              <a:avLst/>
              <a:gdLst>
                <a:gd name="connsiteX0" fmla="*/ 0 w 476873"/>
                <a:gd name="connsiteY0" fmla="*/ 73885 h 369425"/>
                <a:gd name="connsiteX1" fmla="*/ 292161 w 476873"/>
                <a:gd name="connsiteY1" fmla="*/ 73885 h 369425"/>
                <a:gd name="connsiteX2" fmla="*/ 292161 w 476873"/>
                <a:gd name="connsiteY2" fmla="*/ 0 h 369425"/>
                <a:gd name="connsiteX3" fmla="*/ 476873 w 476873"/>
                <a:gd name="connsiteY3" fmla="*/ 184713 h 369425"/>
                <a:gd name="connsiteX4" fmla="*/ 292161 w 476873"/>
                <a:gd name="connsiteY4" fmla="*/ 369425 h 369425"/>
                <a:gd name="connsiteX5" fmla="*/ 292161 w 476873"/>
                <a:gd name="connsiteY5" fmla="*/ 295540 h 369425"/>
                <a:gd name="connsiteX6" fmla="*/ 0 w 476873"/>
                <a:gd name="connsiteY6" fmla="*/ 295540 h 369425"/>
                <a:gd name="connsiteX7" fmla="*/ 0 w 476873"/>
                <a:gd name="connsiteY7" fmla="*/ 73885 h 3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873" h="369425">
                  <a:moveTo>
                    <a:pt x="0" y="73885"/>
                  </a:moveTo>
                  <a:lnTo>
                    <a:pt x="292161" y="73885"/>
                  </a:lnTo>
                  <a:lnTo>
                    <a:pt x="292161" y="0"/>
                  </a:lnTo>
                  <a:lnTo>
                    <a:pt x="476873" y="184713"/>
                  </a:lnTo>
                  <a:lnTo>
                    <a:pt x="292161" y="369425"/>
                  </a:lnTo>
                  <a:lnTo>
                    <a:pt x="292161" y="295540"/>
                  </a:lnTo>
                  <a:lnTo>
                    <a:pt x="0" y="295540"/>
                  </a:lnTo>
                  <a:lnTo>
                    <a:pt x="0" y="73885"/>
                  </a:lnTo>
                  <a:close/>
                </a:path>
              </a:pathLst>
            </a:cu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73885" rIns="110827" bIns="73885"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4" name="Freeform: Shape 13">
              <a:extLst>
                <a:ext uri="{FF2B5EF4-FFF2-40B4-BE49-F238E27FC236}">
                  <a16:creationId xmlns:a16="http://schemas.microsoft.com/office/drawing/2014/main" id="{0548FD3A-D4BC-2AE0-36B4-7E4482729AF9}"/>
                </a:ext>
              </a:extLst>
            </p:cNvPr>
            <p:cNvSpPr/>
            <p:nvPr/>
          </p:nvSpPr>
          <p:spPr>
            <a:xfrm>
              <a:off x="4278837" y="2362490"/>
              <a:ext cx="1511346" cy="864000"/>
            </a:xfrm>
            <a:custGeom>
              <a:avLst/>
              <a:gdLst>
                <a:gd name="connsiteX0" fmla="*/ 0 w 1483810"/>
                <a:gd name="connsiteY0" fmla="*/ 64800 h 648000"/>
                <a:gd name="connsiteX1" fmla="*/ 64800 w 1483810"/>
                <a:gd name="connsiteY1" fmla="*/ 0 h 648000"/>
                <a:gd name="connsiteX2" fmla="*/ 1419010 w 1483810"/>
                <a:gd name="connsiteY2" fmla="*/ 0 h 648000"/>
                <a:gd name="connsiteX3" fmla="*/ 1483810 w 1483810"/>
                <a:gd name="connsiteY3" fmla="*/ 64800 h 648000"/>
                <a:gd name="connsiteX4" fmla="*/ 1483810 w 1483810"/>
                <a:gd name="connsiteY4" fmla="*/ 583200 h 648000"/>
                <a:gd name="connsiteX5" fmla="*/ 1419010 w 1483810"/>
                <a:gd name="connsiteY5" fmla="*/ 648000 h 648000"/>
                <a:gd name="connsiteX6" fmla="*/ 64800 w 1483810"/>
                <a:gd name="connsiteY6" fmla="*/ 648000 h 648000"/>
                <a:gd name="connsiteX7" fmla="*/ 0 w 1483810"/>
                <a:gd name="connsiteY7" fmla="*/ 583200 h 648000"/>
                <a:gd name="connsiteX8" fmla="*/ 0 w 1483810"/>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648000">
                  <a:moveTo>
                    <a:pt x="0" y="64800"/>
                  </a:moveTo>
                  <a:cubicBezTo>
                    <a:pt x="0" y="29012"/>
                    <a:pt x="29012" y="0"/>
                    <a:pt x="64800" y="0"/>
                  </a:cubicBezTo>
                  <a:lnTo>
                    <a:pt x="1419010" y="0"/>
                  </a:lnTo>
                  <a:cubicBezTo>
                    <a:pt x="1454798" y="0"/>
                    <a:pt x="1483810" y="29012"/>
                    <a:pt x="1483810" y="64800"/>
                  </a:cubicBezTo>
                  <a:lnTo>
                    <a:pt x="1483810" y="583200"/>
                  </a:lnTo>
                  <a:cubicBezTo>
                    <a:pt x="1483810" y="618988"/>
                    <a:pt x="1454798" y="648000"/>
                    <a:pt x="1419010" y="648000"/>
                  </a:cubicBezTo>
                  <a:lnTo>
                    <a:pt x="64800" y="648000"/>
                  </a:lnTo>
                  <a:cubicBezTo>
                    <a:pt x="29012" y="648000"/>
                    <a:pt x="0" y="618988"/>
                    <a:pt x="0" y="583200"/>
                  </a:cubicBezTo>
                  <a:lnTo>
                    <a:pt x="0" y="64800"/>
                  </a:lnTo>
                  <a:close/>
                </a:path>
              </a:pathLst>
            </a:custGeom>
            <a:solidFill>
              <a:srgbClr val="255CB3"/>
            </a:solidFill>
          </p:spPr>
          <p:style>
            <a:lnRef idx="2">
              <a:schemeClr val="lt1">
                <a:hueOff val="0"/>
                <a:satOff val="0"/>
                <a:lumOff val="0"/>
                <a:alphaOff val="0"/>
              </a:schemeClr>
            </a:lnRef>
            <a:fillRef idx="1">
              <a:schemeClr val="accent4">
                <a:hueOff val="1836902"/>
                <a:satOff val="-15893"/>
                <a:lumOff val="-3922"/>
                <a:alphaOff val="0"/>
              </a:schemeClr>
            </a:fillRef>
            <a:effectRef idx="0">
              <a:schemeClr val="accent4">
                <a:hueOff val="1836902"/>
                <a:satOff val="-15893"/>
                <a:lumOff val="-3922"/>
                <a:alphaOff val="0"/>
              </a:schemeClr>
            </a:effectRef>
            <a:fontRef idx="minor">
              <a:schemeClr val="lt1"/>
            </a:fontRef>
          </p:style>
          <p:txBody>
            <a:bodyPr spcFirstLastPara="0" vert="horz" wrap="square" lIns="180000" tIns="180000" rIns="106680" bIns="273150" numCol="1" spcCol="1270" anchor="t" anchorCtr="0">
              <a:noAutofit/>
            </a:bodyPr>
            <a:lstStyle/>
            <a:p>
              <a:pPr marL="0" lvl="0" indent="0" algn="l" defTabSz="666750">
                <a:lnSpc>
                  <a:spcPct val="90000"/>
                </a:lnSpc>
                <a:spcBef>
                  <a:spcPct val="0"/>
                </a:spcBef>
                <a:spcAft>
                  <a:spcPct val="35000"/>
                </a:spcAft>
                <a:buNone/>
              </a:pPr>
              <a:r>
                <a:rPr lang="es-ES" sz="1800" b="0" i="1" strike="noStrike" cap="none" spc="0" baseline="0" dirty="0">
                  <a:solidFill>
                    <a:srgbClr val="FFFFFF"/>
                  </a:solidFill>
                  <a:effectLst/>
                  <a:latin typeface="Segoe UI"/>
                  <a:ea typeface="Segoe UI"/>
                  <a:cs typeface="Segoe UI"/>
                </a:rPr>
                <a:t>Medida</a:t>
              </a:r>
              <a:endParaRPr lang="en-US" sz="1800" kern="1200" dirty="0"/>
            </a:p>
          </p:txBody>
        </p:sp>
        <p:sp>
          <p:nvSpPr>
            <p:cNvPr id="15" name="Freeform: Shape 14">
              <a:extLst>
                <a:ext uri="{FF2B5EF4-FFF2-40B4-BE49-F238E27FC236}">
                  <a16:creationId xmlns:a16="http://schemas.microsoft.com/office/drawing/2014/main" id="{DA95155E-9728-B67F-2D8C-7DBE868357CC}"/>
                </a:ext>
              </a:extLst>
            </p:cNvPr>
            <p:cNvSpPr/>
            <p:nvPr/>
          </p:nvSpPr>
          <p:spPr>
            <a:xfrm>
              <a:off x="4582745" y="2933636"/>
              <a:ext cx="1692707" cy="2448000"/>
            </a:xfrm>
            <a:custGeom>
              <a:avLst/>
              <a:gdLst>
                <a:gd name="connsiteX0" fmla="*/ 0 w 1483810"/>
                <a:gd name="connsiteY0" fmla="*/ 148381 h 2639124"/>
                <a:gd name="connsiteX1" fmla="*/ 148381 w 1483810"/>
                <a:gd name="connsiteY1" fmla="*/ 0 h 2639124"/>
                <a:gd name="connsiteX2" fmla="*/ 1335429 w 1483810"/>
                <a:gd name="connsiteY2" fmla="*/ 0 h 2639124"/>
                <a:gd name="connsiteX3" fmla="*/ 1483810 w 1483810"/>
                <a:gd name="connsiteY3" fmla="*/ 148381 h 2639124"/>
                <a:gd name="connsiteX4" fmla="*/ 1483810 w 1483810"/>
                <a:gd name="connsiteY4" fmla="*/ 2490743 h 2639124"/>
                <a:gd name="connsiteX5" fmla="*/ 1335429 w 1483810"/>
                <a:gd name="connsiteY5" fmla="*/ 2639124 h 2639124"/>
                <a:gd name="connsiteX6" fmla="*/ 148381 w 1483810"/>
                <a:gd name="connsiteY6" fmla="*/ 2639124 h 2639124"/>
                <a:gd name="connsiteX7" fmla="*/ 0 w 1483810"/>
                <a:gd name="connsiteY7" fmla="*/ 2490743 h 2639124"/>
                <a:gd name="connsiteX8" fmla="*/ 0 w 1483810"/>
                <a:gd name="connsiteY8" fmla="*/ 148381 h 263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2639124">
                  <a:moveTo>
                    <a:pt x="0" y="148381"/>
                  </a:moveTo>
                  <a:cubicBezTo>
                    <a:pt x="0" y="66432"/>
                    <a:pt x="66432" y="0"/>
                    <a:pt x="148381" y="0"/>
                  </a:cubicBezTo>
                  <a:lnTo>
                    <a:pt x="1335429" y="0"/>
                  </a:lnTo>
                  <a:cubicBezTo>
                    <a:pt x="1417378" y="0"/>
                    <a:pt x="1483810" y="66432"/>
                    <a:pt x="1483810" y="148381"/>
                  </a:cubicBezTo>
                  <a:lnTo>
                    <a:pt x="1483810" y="2490743"/>
                  </a:lnTo>
                  <a:cubicBezTo>
                    <a:pt x="1483810" y="2572692"/>
                    <a:pt x="1417378" y="2639124"/>
                    <a:pt x="1335429" y="2639124"/>
                  </a:cubicBezTo>
                  <a:lnTo>
                    <a:pt x="148381" y="2639124"/>
                  </a:lnTo>
                  <a:cubicBezTo>
                    <a:pt x="66432" y="2639124"/>
                    <a:pt x="0" y="2572692"/>
                    <a:pt x="0" y="2490743"/>
                  </a:cubicBezTo>
                  <a:lnTo>
                    <a:pt x="0" y="148381"/>
                  </a:lnTo>
                  <a:close/>
                </a:path>
              </a:pathLst>
            </a:custGeom>
            <a:ln>
              <a:solidFill>
                <a:srgbClr val="255CB3"/>
              </a:solidFill>
            </a:ln>
          </p:spPr>
          <p:style>
            <a:lnRef idx="2">
              <a:schemeClr val="accent4">
                <a:hueOff val="1836902"/>
                <a:satOff val="-15893"/>
                <a:lumOff val="-392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139" tIns="216000" rIns="150139" bIns="150139" numCol="1" spcCol="1270" anchor="t" anchorCtr="0">
              <a:noAutofit/>
            </a:bodyPr>
            <a:lstStyle/>
            <a:p>
              <a:pPr marL="180000" lvl="1" indent="-180000" algn="l" defTabSz="666750">
                <a:lnSpc>
                  <a:spcPct val="90000"/>
                </a:lnSpc>
                <a:spcBef>
                  <a:spcPct val="0"/>
                </a:spcBef>
                <a:spcAft>
                  <a:spcPct val="15000"/>
                </a:spcAft>
                <a:buChar char="•"/>
              </a:pPr>
              <a:r>
                <a:rPr lang="es-ES" sz="1500" b="0" i="0" strike="noStrike" cap="none" spc="0" baseline="0" dirty="0">
                  <a:solidFill>
                    <a:srgbClr val="000000"/>
                  </a:solidFill>
                  <a:effectLst/>
                  <a:latin typeface="Segoe UI"/>
                  <a:ea typeface="Segoe UI"/>
                  <a:cs typeface="Segoe UI"/>
                </a:rPr>
                <a:t>La presencia de estos daños en las salidas que genera la solución.</a:t>
              </a:r>
            </a:p>
          </p:txBody>
        </p:sp>
        <p:sp>
          <p:nvSpPr>
            <p:cNvPr id="16" name="Freeform: Shape 15">
              <a:extLst>
                <a:ext uri="{FF2B5EF4-FFF2-40B4-BE49-F238E27FC236}">
                  <a16:creationId xmlns:a16="http://schemas.microsoft.com/office/drawing/2014/main" id="{66F62074-7415-1444-0495-6463C10C91F6}"/>
                </a:ext>
              </a:extLst>
            </p:cNvPr>
            <p:cNvSpPr/>
            <p:nvPr/>
          </p:nvSpPr>
          <p:spPr>
            <a:xfrm>
              <a:off x="5990597" y="2433533"/>
              <a:ext cx="544084" cy="369425"/>
            </a:xfrm>
            <a:custGeom>
              <a:avLst/>
              <a:gdLst>
                <a:gd name="connsiteX0" fmla="*/ 0 w 476873"/>
                <a:gd name="connsiteY0" fmla="*/ 73885 h 369425"/>
                <a:gd name="connsiteX1" fmla="*/ 292161 w 476873"/>
                <a:gd name="connsiteY1" fmla="*/ 73885 h 369425"/>
                <a:gd name="connsiteX2" fmla="*/ 292161 w 476873"/>
                <a:gd name="connsiteY2" fmla="*/ 0 h 369425"/>
                <a:gd name="connsiteX3" fmla="*/ 476873 w 476873"/>
                <a:gd name="connsiteY3" fmla="*/ 184713 h 369425"/>
                <a:gd name="connsiteX4" fmla="*/ 292161 w 476873"/>
                <a:gd name="connsiteY4" fmla="*/ 369425 h 369425"/>
                <a:gd name="connsiteX5" fmla="*/ 292161 w 476873"/>
                <a:gd name="connsiteY5" fmla="*/ 295540 h 369425"/>
                <a:gd name="connsiteX6" fmla="*/ 0 w 476873"/>
                <a:gd name="connsiteY6" fmla="*/ 295540 h 369425"/>
                <a:gd name="connsiteX7" fmla="*/ 0 w 476873"/>
                <a:gd name="connsiteY7" fmla="*/ 73885 h 3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873" h="369425">
                  <a:moveTo>
                    <a:pt x="0" y="73885"/>
                  </a:moveTo>
                  <a:lnTo>
                    <a:pt x="292161" y="73885"/>
                  </a:lnTo>
                  <a:lnTo>
                    <a:pt x="292161" y="0"/>
                  </a:lnTo>
                  <a:lnTo>
                    <a:pt x="476873" y="184713"/>
                  </a:lnTo>
                  <a:lnTo>
                    <a:pt x="292161" y="369425"/>
                  </a:lnTo>
                  <a:lnTo>
                    <a:pt x="292161" y="295540"/>
                  </a:lnTo>
                  <a:lnTo>
                    <a:pt x="0" y="295540"/>
                  </a:lnTo>
                  <a:lnTo>
                    <a:pt x="0" y="73885"/>
                  </a:lnTo>
                  <a:close/>
                </a:path>
              </a:pathLst>
            </a:custGeom>
            <a:solidFill>
              <a:srgbClr val="255CB3"/>
            </a:solidFill>
          </p:spPr>
          <p:style>
            <a:lnRef idx="0">
              <a:schemeClr val="lt1">
                <a:hueOff val="0"/>
                <a:satOff val="0"/>
                <a:lumOff val="0"/>
                <a:alphaOff val="0"/>
              </a:schemeClr>
            </a:lnRef>
            <a:fillRef idx="1">
              <a:schemeClr val="accent4">
                <a:hueOff val="2755352"/>
                <a:satOff val="-23840"/>
                <a:lumOff val="-5883"/>
                <a:alphaOff val="0"/>
              </a:schemeClr>
            </a:fillRef>
            <a:effectRef idx="0">
              <a:schemeClr val="accent4">
                <a:hueOff val="2755352"/>
                <a:satOff val="-23840"/>
                <a:lumOff val="-5883"/>
                <a:alphaOff val="0"/>
              </a:schemeClr>
            </a:effectRef>
            <a:fontRef idx="minor">
              <a:schemeClr val="lt1"/>
            </a:fontRef>
          </p:style>
          <p:txBody>
            <a:bodyPr spcFirstLastPara="0" vert="horz" wrap="square" lIns="0" tIns="73885" rIns="110827" bIns="73885"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7" name="Freeform: Shape 16">
              <a:extLst>
                <a:ext uri="{FF2B5EF4-FFF2-40B4-BE49-F238E27FC236}">
                  <a16:creationId xmlns:a16="http://schemas.microsoft.com/office/drawing/2014/main" id="{C5201CB4-D773-E442-83A2-CC5E721509F9}"/>
                </a:ext>
              </a:extLst>
            </p:cNvPr>
            <p:cNvSpPr/>
            <p:nvPr/>
          </p:nvSpPr>
          <p:spPr>
            <a:xfrm>
              <a:off x="6690305" y="2362490"/>
              <a:ext cx="1511346" cy="864000"/>
            </a:xfrm>
            <a:custGeom>
              <a:avLst/>
              <a:gdLst>
                <a:gd name="connsiteX0" fmla="*/ 0 w 1483810"/>
                <a:gd name="connsiteY0" fmla="*/ 64800 h 648000"/>
                <a:gd name="connsiteX1" fmla="*/ 64800 w 1483810"/>
                <a:gd name="connsiteY1" fmla="*/ 0 h 648000"/>
                <a:gd name="connsiteX2" fmla="*/ 1419010 w 1483810"/>
                <a:gd name="connsiteY2" fmla="*/ 0 h 648000"/>
                <a:gd name="connsiteX3" fmla="*/ 1483810 w 1483810"/>
                <a:gd name="connsiteY3" fmla="*/ 64800 h 648000"/>
                <a:gd name="connsiteX4" fmla="*/ 1483810 w 1483810"/>
                <a:gd name="connsiteY4" fmla="*/ 583200 h 648000"/>
                <a:gd name="connsiteX5" fmla="*/ 1419010 w 1483810"/>
                <a:gd name="connsiteY5" fmla="*/ 648000 h 648000"/>
                <a:gd name="connsiteX6" fmla="*/ 64800 w 1483810"/>
                <a:gd name="connsiteY6" fmla="*/ 648000 h 648000"/>
                <a:gd name="connsiteX7" fmla="*/ 0 w 1483810"/>
                <a:gd name="connsiteY7" fmla="*/ 583200 h 648000"/>
                <a:gd name="connsiteX8" fmla="*/ 0 w 1483810"/>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648000">
                  <a:moveTo>
                    <a:pt x="0" y="64800"/>
                  </a:moveTo>
                  <a:cubicBezTo>
                    <a:pt x="0" y="29012"/>
                    <a:pt x="29012" y="0"/>
                    <a:pt x="64800" y="0"/>
                  </a:cubicBezTo>
                  <a:lnTo>
                    <a:pt x="1419010" y="0"/>
                  </a:lnTo>
                  <a:cubicBezTo>
                    <a:pt x="1454798" y="0"/>
                    <a:pt x="1483810" y="29012"/>
                    <a:pt x="1483810" y="64800"/>
                  </a:cubicBezTo>
                  <a:lnTo>
                    <a:pt x="1483810" y="583200"/>
                  </a:lnTo>
                  <a:cubicBezTo>
                    <a:pt x="1483810" y="618988"/>
                    <a:pt x="1454798" y="648000"/>
                    <a:pt x="1419010" y="648000"/>
                  </a:cubicBezTo>
                  <a:lnTo>
                    <a:pt x="64800" y="648000"/>
                  </a:lnTo>
                  <a:cubicBezTo>
                    <a:pt x="29012" y="648000"/>
                    <a:pt x="0" y="618988"/>
                    <a:pt x="0" y="583200"/>
                  </a:cubicBezTo>
                  <a:lnTo>
                    <a:pt x="0" y="64800"/>
                  </a:lnTo>
                  <a:close/>
                </a:path>
              </a:pathLst>
            </a:custGeom>
            <a:solidFill>
              <a:srgbClr val="4B4093"/>
            </a:solidFill>
          </p:spPr>
          <p:style>
            <a:lnRef idx="2">
              <a:schemeClr val="lt1">
                <a:hueOff val="0"/>
                <a:satOff val="0"/>
                <a:lumOff val="0"/>
                <a:alphaOff val="0"/>
              </a:schemeClr>
            </a:lnRef>
            <a:fillRef idx="1">
              <a:schemeClr val="accent4">
                <a:hueOff val="3673803"/>
                <a:satOff val="-31787"/>
                <a:lumOff val="-7844"/>
                <a:alphaOff val="0"/>
              </a:schemeClr>
            </a:fillRef>
            <a:effectRef idx="0">
              <a:schemeClr val="accent4">
                <a:hueOff val="3673803"/>
                <a:satOff val="-31787"/>
                <a:lumOff val="-7844"/>
                <a:alphaOff val="0"/>
              </a:schemeClr>
            </a:effectRef>
            <a:fontRef idx="minor">
              <a:schemeClr val="lt1"/>
            </a:fontRef>
          </p:style>
          <p:txBody>
            <a:bodyPr spcFirstLastPara="0" vert="horz" wrap="square" lIns="180000" tIns="180000" rIns="106680" bIns="273150" numCol="1" spcCol="1270" anchor="t" anchorCtr="0">
              <a:noAutofit/>
            </a:bodyPr>
            <a:lstStyle/>
            <a:p>
              <a:pPr lvl="0" defTabSz="666750">
                <a:lnSpc>
                  <a:spcPct val="90000"/>
                </a:lnSpc>
                <a:spcBef>
                  <a:spcPct val="0"/>
                </a:spcBef>
                <a:spcAft>
                  <a:spcPct val="35000"/>
                </a:spcAft>
              </a:pPr>
              <a:r>
                <a:rPr lang="es-ES" sz="1800" b="0" i="1" strike="noStrike" cap="none" spc="0" baseline="0" dirty="0">
                  <a:solidFill>
                    <a:srgbClr val="FFFFFF"/>
                  </a:solidFill>
                  <a:effectLst/>
                  <a:latin typeface="Segoe UI"/>
                  <a:ea typeface="Segoe UI"/>
                  <a:cs typeface="Segoe UI"/>
                </a:rPr>
                <a:t>Mitigación</a:t>
              </a:r>
              <a:endParaRPr lang="en-US" sz="1800" kern="1200" dirty="0"/>
            </a:p>
          </p:txBody>
        </p:sp>
        <p:sp>
          <p:nvSpPr>
            <p:cNvPr id="18" name="Freeform: Shape 17">
              <a:extLst>
                <a:ext uri="{FF2B5EF4-FFF2-40B4-BE49-F238E27FC236}">
                  <a16:creationId xmlns:a16="http://schemas.microsoft.com/office/drawing/2014/main" id="{338D83FD-CFD2-762C-1611-96C51656F46D}"/>
                </a:ext>
              </a:extLst>
            </p:cNvPr>
            <p:cNvSpPr/>
            <p:nvPr/>
          </p:nvSpPr>
          <p:spPr>
            <a:xfrm>
              <a:off x="6994214" y="2933636"/>
              <a:ext cx="1692707" cy="2448000"/>
            </a:xfrm>
            <a:custGeom>
              <a:avLst/>
              <a:gdLst>
                <a:gd name="connsiteX0" fmla="*/ 0 w 1483810"/>
                <a:gd name="connsiteY0" fmla="*/ 148381 h 2639124"/>
                <a:gd name="connsiteX1" fmla="*/ 148381 w 1483810"/>
                <a:gd name="connsiteY1" fmla="*/ 0 h 2639124"/>
                <a:gd name="connsiteX2" fmla="*/ 1335429 w 1483810"/>
                <a:gd name="connsiteY2" fmla="*/ 0 h 2639124"/>
                <a:gd name="connsiteX3" fmla="*/ 1483810 w 1483810"/>
                <a:gd name="connsiteY3" fmla="*/ 148381 h 2639124"/>
                <a:gd name="connsiteX4" fmla="*/ 1483810 w 1483810"/>
                <a:gd name="connsiteY4" fmla="*/ 2490743 h 2639124"/>
                <a:gd name="connsiteX5" fmla="*/ 1335429 w 1483810"/>
                <a:gd name="connsiteY5" fmla="*/ 2639124 h 2639124"/>
                <a:gd name="connsiteX6" fmla="*/ 148381 w 1483810"/>
                <a:gd name="connsiteY6" fmla="*/ 2639124 h 2639124"/>
                <a:gd name="connsiteX7" fmla="*/ 0 w 1483810"/>
                <a:gd name="connsiteY7" fmla="*/ 2490743 h 2639124"/>
                <a:gd name="connsiteX8" fmla="*/ 0 w 1483810"/>
                <a:gd name="connsiteY8" fmla="*/ 148381 h 263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2639124">
                  <a:moveTo>
                    <a:pt x="0" y="148381"/>
                  </a:moveTo>
                  <a:cubicBezTo>
                    <a:pt x="0" y="66432"/>
                    <a:pt x="66432" y="0"/>
                    <a:pt x="148381" y="0"/>
                  </a:cubicBezTo>
                  <a:lnTo>
                    <a:pt x="1335429" y="0"/>
                  </a:lnTo>
                  <a:cubicBezTo>
                    <a:pt x="1417378" y="0"/>
                    <a:pt x="1483810" y="66432"/>
                    <a:pt x="1483810" y="148381"/>
                  </a:cubicBezTo>
                  <a:lnTo>
                    <a:pt x="1483810" y="2490743"/>
                  </a:lnTo>
                  <a:cubicBezTo>
                    <a:pt x="1483810" y="2572692"/>
                    <a:pt x="1417378" y="2639124"/>
                    <a:pt x="1335429" y="2639124"/>
                  </a:cubicBezTo>
                  <a:lnTo>
                    <a:pt x="148381" y="2639124"/>
                  </a:lnTo>
                  <a:cubicBezTo>
                    <a:pt x="66432" y="2639124"/>
                    <a:pt x="0" y="2572692"/>
                    <a:pt x="0" y="2490743"/>
                  </a:cubicBezTo>
                  <a:lnTo>
                    <a:pt x="0" y="148381"/>
                  </a:lnTo>
                  <a:close/>
                </a:path>
              </a:pathLst>
            </a:custGeom>
          </p:spPr>
          <p:style>
            <a:lnRef idx="2">
              <a:schemeClr val="accent4">
                <a:hueOff val="3673803"/>
                <a:satOff val="-31787"/>
                <a:lumOff val="-784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139" tIns="216000" rIns="150139" bIns="150139" numCol="1" spcCol="1270" anchor="t" anchorCtr="0">
              <a:noAutofit/>
            </a:bodyPr>
            <a:lstStyle/>
            <a:p>
              <a:pPr marL="180000" lvl="1" indent="-180000" algn="l" defTabSz="666750">
                <a:lnSpc>
                  <a:spcPct val="90000"/>
                </a:lnSpc>
                <a:spcBef>
                  <a:spcPct val="0"/>
                </a:spcBef>
                <a:spcAft>
                  <a:spcPct val="15000"/>
                </a:spcAft>
                <a:buChar char="•"/>
              </a:pPr>
              <a:r>
                <a:rPr lang="es-ES" sz="1500" b="0" i="0" strike="noStrike" cap="none" spc="0" baseline="0" dirty="0">
                  <a:solidFill>
                    <a:srgbClr val="000000"/>
                  </a:solidFill>
                  <a:effectLst/>
                  <a:latin typeface="Segoe UI"/>
                  <a:ea typeface="Segoe UI"/>
                  <a:cs typeface="Segoe UI"/>
                </a:rPr>
                <a:t>Los daños en varias capas de </a:t>
              </a:r>
              <a:br>
                <a:rPr lang="es-ES" sz="1500" b="0" i="0" strike="noStrike" cap="none" spc="0" baseline="0" dirty="0">
                  <a:solidFill>
                    <a:srgbClr val="000000"/>
                  </a:solidFill>
                  <a:effectLst/>
                  <a:latin typeface="Segoe UI"/>
                  <a:ea typeface="Segoe UI"/>
                  <a:cs typeface="Segoe UI"/>
                </a:rPr>
              </a:br>
              <a:r>
                <a:rPr lang="es-ES" sz="1500" b="0" i="0" strike="noStrike" cap="none" spc="0" baseline="0" dirty="0">
                  <a:solidFill>
                    <a:srgbClr val="000000"/>
                  </a:solidFill>
                  <a:effectLst/>
                  <a:latin typeface="Segoe UI"/>
                  <a:ea typeface="Segoe UI"/>
                  <a:cs typeface="Segoe UI"/>
                </a:rPr>
                <a:t>la solución para minimizar su presencia </a:t>
              </a:r>
              <a:br>
                <a:rPr lang="es-ES" sz="1500" b="0" i="0" strike="noStrike" cap="none" spc="0" baseline="0" dirty="0">
                  <a:solidFill>
                    <a:srgbClr val="000000"/>
                  </a:solidFill>
                  <a:effectLst/>
                  <a:latin typeface="Segoe UI"/>
                  <a:ea typeface="Segoe UI"/>
                  <a:cs typeface="Segoe UI"/>
                </a:rPr>
              </a:br>
              <a:r>
                <a:rPr lang="es-ES" sz="1500" b="0" i="0" strike="noStrike" cap="none" spc="0" baseline="0" dirty="0">
                  <a:solidFill>
                    <a:srgbClr val="000000"/>
                  </a:solidFill>
                  <a:effectLst/>
                  <a:latin typeface="Segoe UI"/>
                  <a:ea typeface="Segoe UI"/>
                  <a:cs typeface="Segoe UI"/>
                </a:rPr>
                <a:t>e impacto.</a:t>
              </a:r>
            </a:p>
          </p:txBody>
        </p:sp>
        <p:sp>
          <p:nvSpPr>
            <p:cNvPr id="19" name="Freeform: Shape 18">
              <a:extLst>
                <a:ext uri="{FF2B5EF4-FFF2-40B4-BE49-F238E27FC236}">
                  <a16:creationId xmlns:a16="http://schemas.microsoft.com/office/drawing/2014/main" id="{8343CCAA-20DF-FAA5-19D5-F25E1B53E0D9}"/>
                </a:ext>
              </a:extLst>
            </p:cNvPr>
            <p:cNvSpPr/>
            <p:nvPr/>
          </p:nvSpPr>
          <p:spPr>
            <a:xfrm rot="21543416">
              <a:off x="8414880" y="2420767"/>
              <a:ext cx="544084" cy="369425"/>
            </a:xfrm>
            <a:custGeom>
              <a:avLst/>
              <a:gdLst>
                <a:gd name="connsiteX0" fmla="*/ 0 w 638659"/>
                <a:gd name="connsiteY0" fmla="*/ 73885 h 369425"/>
                <a:gd name="connsiteX1" fmla="*/ 453947 w 638659"/>
                <a:gd name="connsiteY1" fmla="*/ 73885 h 369425"/>
                <a:gd name="connsiteX2" fmla="*/ 453947 w 638659"/>
                <a:gd name="connsiteY2" fmla="*/ 0 h 369425"/>
                <a:gd name="connsiteX3" fmla="*/ 638659 w 638659"/>
                <a:gd name="connsiteY3" fmla="*/ 184713 h 369425"/>
                <a:gd name="connsiteX4" fmla="*/ 453947 w 638659"/>
                <a:gd name="connsiteY4" fmla="*/ 369425 h 369425"/>
                <a:gd name="connsiteX5" fmla="*/ 453947 w 638659"/>
                <a:gd name="connsiteY5" fmla="*/ 295540 h 369425"/>
                <a:gd name="connsiteX6" fmla="*/ 0 w 638659"/>
                <a:gd name="connsiteY6" fmla="*/ 295540 h 369425"/>
                <a:gd name="connsiteX7" fmla="*/ 0 w 638659"/>
                <a:gd name="connsiteY7" fmla="*/ 73885 h 3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659" h="369425">
                  <a:moveTo>
                    <a:pt x="0" y="73885"/>
                  </a:moveTo>
                  <a:lnTo>
                    <a:pt x="453947" y="73885"/>
                  </a:lnTo>
                  <a:lnTo>
                    <a:pt x="453947" y="0"/>
                  </a:lnTo>
                  <a:lnTo>
                    <a:pt x="638659" y="184713"/>
                  </a:lnTo>
                  <a:lnTo>
                    <a:pt x="453947" y="369425"/>
                  </a:lnTo>
                  <a:lnTo>
                    <a:pt x="453947" y="295540"/>
                  </a:lnTo>
                  <a:lnTo>
                    <a:pt x="0" y="295540"/>
                  </a:lnTo>
                  <a:lnTo>
                    <a:pt x="0" y="73885"/>
                  </a:lnTo>
                  <a:close/>
                </a:path>
              </a:pathLst>
            </a:custGeom>
            <a:solidFill>
              <a:srgbClr val="4B4093"/>
            </a:solidFill>
          </p:spPr>
          <p:style>
            <a:lnRef idx="0">
              <a:schemeClr val="lt1">
                <a:hueOff val="0"/>
                <a:satOff val="0"/>
                <a:lumOff val="0"/>
                <a:alphaOff val="0"/>
              </a:schemeClr>
            </a:lnRef>
            <a:fillRef idx="1">
              <a:schemeClr val="accent4">
                <a:hueOff val="5510705"/>
                <a:satOff val="-47680"/>
                <a:lumOff val="-11766"/>
                <a:alphaOff val="0"/>
              </a:schemeClr>
            </a:fillRef>
            <a:effectRef idx="0">
              <a:schemeClr val="accent4">
                <a:hueOff val="5510705"/>
                <a:satOff val="-47680"/>
                <a:lumOff val="-11766"/>
                <a:alphaOff val="0"/>
              </a:schemeClr>
            </a:effectRef>
            <a:fontRef idx="minor">
              <a:schemeClr val="lt1"/>
            </a:fontRef>
          </p:style>
          <p:txBody>
            <a:bodyPr spcFirstLastPara="0" vert="horz" wrap="square" lIns="0" tIns="73884" rIns="110826" bIns="73885"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0" name="Freeform: Shape 19">
              <a:extLst>
                <a:ext uri="{FF2B5EF4-FFF2-40B4-BE49-F238E27FC236}">
                  <a16:creationId xmlns:a16="http://schemas.microsoft.com/office/drawing/2014/main" id="{2C4BA0BB-3B12-B381-BA57-5CD2C9FA91E7}"/>
                </a:ext>
              </a:extLst>
            </p:cNvPr>
            <p:cNvSpPr/>
            <p:nvPr/>
          </p:nvSpPr>
          <p:spPr>
            <a:xfrm>
              <a:off x="9101769" y="2318232"/>
              <a:ext cx="1511346" cy="864000"/>
            </a:xfrm>
            <a:custGeom>
              <a:avLst/>
              <a:gdLst>
                <a:gd name="connsiteX0" fmla="*/ 0 w 1483810"/>
                <a:gd name="connsiteY0" fmla="*/ 64800 h 648000"/>
                <a:gd name="connsiteX1" fmla="*/ 64800 w 1483810"/>
                <a:gd name="connsiteY1" fmla="*/ 0 h 648000"/>
                <a:gd name="connsiteX2" fmla="*/ 1419010 w 1483810"/>
                <a:gd name="connsiteY2" fmla="*/ 0 h 648000"/>
                <a:gd name="connsiteX3" fmla="*/ 1483810 w 1483810"/>
                <a:gd name="connsiteY3" fmla="*/ 64800 h 648000"/>
                <a:gd name="connsiteX4" fmla="*/ 1483810 w 1483810"/>
                <a:gd name="connsiteY4" fmla="*/ 583200 h 648000"/>
                <a:gd name="connsiteX5" fmla="*/ 1419010 w 1483810"/>
                <a:gd name="connsiteY5" fmla="*/ 648000 h 648000"/>
                <a:gd name="connsiteX6" fmla="*/ 64800 w 1483810"/>
                <a:gd name="connsiteY6" fmla="*/ 648000 h 648000"/>
                <a:gd name="connsiteX7" fmla="*/ 0 w 1483810"/>
                <a:gd name="connsiteY7" fmla="*/ 583200 h 648000"/>
                <a:gd name="connsiteX8" fmla="*/ 0 w 1483810"/>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648000">
                  <a:moveTo>
                    <a:pt x="0" y="64800"/>
                  </a:moveTo>
                  <a:cubicBezTo>
                    <a:pt x="0" y="29012"/>
                    <a:pt x="29012" y="0"/>
                    <a:pt x="64800" y="0"/>
                  </a:cubicBezTo>
                  <a:lnTo>
                    <a:pt x="1419010" y="0"/>
                  </a:lnTo>
                  <a:cubicBezTo>
                    <a:pt x="1454798" y="0"/>
                    <a:pt x="1483810" y="29012"/>
                    <a:pt x="1483810" y="64800"/>
                  </a:cubicBezTo>
                  <a:lnTo>
                    <a:pt x="1483810" y="583200"/>
                  </a:lnTo>
                  <a:cubicBezTo>
                    <a:pt x="1483810" y="618988"/>
                    <a:pt x="1454798" y="648000"/>
                    <a:pt x="1419010" y="648000"/>
                  </a:cubicBezTo>
                  <a:lnTo>
                    <a:pt x="64800" y="648000"/>
                  </a:lnTo>
                  <a:cubicBezTo>
                    <a:pt x="29012" y="648000"/>
                    <a:pt x="0" y="618988"/>
                    <a:pt x="0" y="583200"/>
                  </a:cubicBezTo>
                  <a:lnTo>
                    <a:pt x="0" y="64800"/>
                  </a:lnTo>
                  <a:close/>
                </a:path>
              </a:pathLst>
            </a:custGeom>
            <a:solidFill>
              <a:schemeClr val="bg1">
                <a:lumMod val="75000"/>
              </a:schemeClr>
            </a:solidFill>
          </p:spPr>
          <p:style>
            <a:lnRef idx="2">
              <a:schemeClr val="lt1">
                <a:hueOff val="0"/>
                <a:satOff val="0"/>
                <a:lumOff val="0"/>
                <a:alphaOff val="0"/>
              </a:schemeClr>
            </a:lnRef>
            <a:fillRef idx="1">
              <a:schemeClr val="accent4">
                <a:hueOff val="5510705"/>
                <a:satOff val="-47680"/>
                <a:lumOff val="-11766"/>
                <a:alphaOff val="0"/>
              </a:schemeClr>
            </a:fillRef>
            <a:effectRef idx="0">
              <a:schemeClr val="accent4">
                <a:hueOff val="5510705"/>
                <a:satOff val="-47680"/>
                <a:lumOff val="-11766"/>
                <a:alphaOff val="0"/>
              </a:schemeClr>
            </a:effectRef>
            <a:fontRef idx="minor">
              <a:schemeClr val="lt1"/>
            </a:fontRef>
          </p:style>
          <p:txBody>
            <a:bodyPr spcFirstLastPara="0" vert="horz" wrap="square" lIns="180000" tIns="180000" rIns="106680" bIns="273150" numCol="1" spcCol="1270" anchor="t" anchorCtr="0">
              <a:noAutofit/>
            </a:bodyPr>
            <a:lstStyle/>
            <a:p>
              <a:pPr marL="0" lvl="0" indent="0" algn="l" defTabSz="666750">
                <a:lnSpc>
                  <a:spcPct val="90000"/>
                </a:lnSpc>
                <a:spcBef>
                  <a:spcPct val="0"/>
                </a:spcBef>
                <a:spcAft>
                  <a:spcPct val="35000"/>
                </a:spcAft>
                <a:buNone/>
              </a:pPr>
              <a:r>
                <a:rPr lang="es-ES" sz="1800" b="0" i="1" strike="noStrike" cap="none" spc="0" baseline="0" dirty="0">
                  <a:solidFill>
                    <a:srgbClr val="000000"/>
                  </a:solidFill>
                  <a:effectLst/>
                  <a:latin typeface="Segoe UI"/>
                  <a:ea typeface="Segoe UI"/>
                  <a:cs typeface="Segoe UI"/>
                </a:rPr>
                <a:t>Operaciones</a:t>
              </a:r>
              <a:endParaRPr lang="en-US" sz="1800" kern="1200" dirty="0">
                <a:solidFill>
                  <a:schemeClr val="tx1"/>
                </a:solidFill>
              </a:endParaRPr>
            </a:p>
          </p:txBody>
        </p:sp>
        <p:sp>
          <p:nvSpPr>
            <p:cNvPr id="21" name="Freeform: Shape 20">
              <a:extLst>
                <a:ext uri="{FF2B5EF4-FFF2-40B4-BE49-F238E27FC236}">
                  <a16:creationId xmlns:a16="http://schemas.microsoft.com/office/drawing/2014/main" id="{FD37D08A-B5E8-326C-2C2C-014DDC1E6C86}"/>
                </a:ext>
              </a:extLst>
            </p:cNvPr>
            <p:cNvSpPr/>
            <p:nvPr/>
          </p:nvSpPr>
          <p:spPr>
            <a:xfrm>
              <a:off x="9405682" y="2933636"/>
              <a:ext cx="1692707" cy="2448000"/>
            </a:xfrm>
            <a:custGeom>
              <a:avLst/>
              <a:gdLst>
                <a:gd name="connsiteX0" fmla="*/ 0 w 1483810"/>
                <a:gd name="connsiteY0" fmla="*/ 148381 h 2639124"/>
                <a:gd name="connsiteX1" fmla="*/ 148381 w 1483810"/>
                <a:gd name="connsiteY1" fmla="*/ 0 h 2639124"/>
                <a:gd name="connsiteX2" fmla="*/ 1335429 w 1483810"/>
                <a:gd name="connsiteY2" fmla="*/ 0 h 2639124"/>
                <a:gd name="connsiteX3" fmla="*/ 1483810 w 1483810"/>
                <a:gd name="connsiteY3" fmla="*/ 148381 h 2639124"/>
                <a:gd name="connsiteX4" fmla="*/ 1483810 w 1483810"/>
                <a:gd name="connsiteY4" fmla="*/ 2490743 h 2639124"/>
                <a:gd name="connsiteX5" fmla="*/ 1335429 w 1483810"/>
                <a:gd name="connsiteY5" fmla="*/ 2639124 h 2639124"/>
                <a:gd name="connsiteX6" fmla="*/ 148381 w 1483810"/>
                <a:gd name="connsiteY6" fmla="*/ 2639124 h 2639124"/>
                <a:gd name="connsiteX7" fmla="*/ 0 w 1483810"/>
                <a:gd name="connsiteY7" fmla="*/ 2490743 h 2639124"/>
                <a:gd name="connsiteX8" fmla="*/ 0 w 1483810"/>
                <a:gd name="connsiteY8" fmla="*/ 148381 h 263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2639124">
                  <a:moveTo>
                    <a:pt x="0" y="148381"/>
                  </a:moveTo>
                  <a:cubicBezTo>
                    <a:pt x="0" y="66432"/>
                    <a:pt x="66432" y="0"/>
                    <a:pt x="148381" y="0"/>
                  </a:cubicBezTo>
                  <a:lnTo>
                    <a:pt x="1335429" y="0"/>
                  </a:lnTo>
                  <a:cubicBezTo>
                    <a:pt x="1417378" y="0"/>
                    <a:pt x="1483810" y="66432"/>
                    <a:pt x="1483810" y="148381"/>
                  </a:cubicBezTo>
                  <a:lnTo>
                    <a:pt x="1483810" y="2490743"/>
                  </a:lnTo>
                  <a:cubicBezTo>
                    <a:pt x="1483810" y="2572692"/>
                    <a:pt x="1417378" y="2639124"/>
                    <a:pt x="1335429" y="2639124"/>
                  </a:cubicBezTo>
                  <a:lnTo>
                    <a:pt x="148381" y="2639124"/>
                  </a:lnTo>
                  <a:cubicBezTo>
                    <a:pt x="66432" y="2639124"/>
                    <a:pt x="0" y="2572692"/>
                    <a:pt x="0" y="2490743"/>
                  </a:cubicBezTo>
                  <a:lnTo>
                    <a:pt x="0" y="148381"/>
                  </a:lnTo>
                  <a:close/>
                </a:path>
              </a:pathLst>
            </a:custGeom>
          </p:spPr>
          <p:style>
            <a:lnRef idx="2">
              <a:schemeClr val="accent4">
                <a:hueOff val="5510705"/>
                <a:satOff val="-47680"/>
                <a:lumOff val="-1176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139" tIns="216000" rIns="150139" bIns="150139" numCol="1" spcCol="1270" anchor="t" anchorCtr="0">
              <a:noAutofit/>
            </a:bodyPr>
            <a:lstStyle/>
            <a:p>
              <a:pPr marL="180000" lvl="1" indent="-180000" algn="l" defTabSz="666750">
                <a:lnSpc>
                  <a:spcPct val="90000"/>
                </a:lnSpc>
                <a:spcBef>
                  <a:spcPct val="0"/>
                </a:spcBef>
                <a:spcAft>
                  <a:spcPct val="15000"/>
                </a:spcAft>
                <a:buFont typeface="Arial" pitchFamily="34" charset="0"/>
                <a:buChar char="•"/>
              </a:pPr>
              <a:r>
                <a:rPr lang="es-ES" sz="1500" b="0" i="0" strike="noStrike" cap="none" spc="0" baseline="0" dirty="0">
                  <a:solidFill>
                    <a:srgbClr val="000000"/>
                  </a:solidFill>
                  <a:effectLst/>
                  <a:latin typeface="Segoe UI"/>
                  <a:ea typeface="Segoe UI"/>
                  <a:cs typeface="Segoe UI"/>
                </a:rPr>
                <a:t>La solución </a:t>
              </a:r>
              <a:br>
                <a:rPr lang="es-ES" sz="1500" b="0" i="0" strike="noStrike" cap="none" spc="0" baseline="0" dirty="0">
                  <a:solidFill>
                    <a:srgbClr val="000000"/>
                  </a:solidFill>
                  <a:effectLst/>
                  <a:latin typeface="Segoe UI"/>
                  <a:ea typeface="Segoe UI"/>
                  <a:cs typeface="Segoe UI"/>
                </a:rPr>
              </a:br>
              <a:r>
                <a:rPr lang="es-ES" sz="1500" b="0" i="0" strike="noStrike" cap="none" spc="0" baseline="0" dirty="0">
                  <a:solidFill>
                    <a:srgbClr val="000000"/>
                  </a:solidFill>
                  <a:effectLst/>
                  <a:latin typeface="Segoe UI"/>
                  <a:ea typeface="Segoe UI"/>
                  <a:cs typeface="Segoe UI"/>
                </a:rPr>
                <a:t>de manera responsable </a:t>
              </a:r>
              <a:br>
                <a:rPr lang="es-ES" sz="1500" b="0" i="0" strike="noStrike" cap="none" spc="0" baseline="0" dirty="0">
                  <a:solidFill>
                    <a:srgbClr val="000000"/>
                  </a:solidFill>
                  <a:effectLst/>
                  <a:latin typeface="Segoe UI"/>
                  <a:ea typeface="Segoe UI"/>
                  <a:cs typeface="Segoe UI"/>
                </a:rPr>
              </a:br>
              <a:r>
                <a:rPr lang="es-ES" sz="1500" b="0" i="0" strike="noStrike" cap="none" spc="0" baseline="0" dirty="0">
                  <a:solidFill>
                    <a:srgbClr val="000000"/>
                  </a:solidFill>
                  <a:effectLst/>
                  <a:latin typeface="Segoe UI"/>
                  <a:ea typeface="Segoe UI"/>
                  <a:cs typeface="Segoe UI"/>
                </a:rPr>
                <a:t>al definir y seguir un plan de preparación de la implementación </a:t>
              </a:r>
              <a:br>
                <a:rPr lang="es-ES" sz="1500" b="0" i="0" strike="noStrike" cap="none" spc="0" baseline="0" dirty="0">
                  <a:solidFill>
                    <a:srgbClr val="000000"/>
                  </a:solidFill>
                  <a:effectLst/>
                  <a:latin typeface="Segoe UI"/>
                  <a:ea typeface="Segoe UI"/>
                  <a:cs typeface="Segoe UI"/>
                </a:rPr>
              </a:br>
              <a:r>
                <a:rPr lang="es-ES" sz="1500" b="0" i="0" strike="noStrike" cap="none" spc="0" baseline="0" dirty="0">
                  <a:solidFill>
                    <a:srgbClr val="000000"/>
                  </a:solidFill>
                  <a:effectLst/>
                  <a:latin typeface="Segoe UI"/>
                  <a:ea typeface="Segoe UI"/>
                  <a:cs typeface="Segoe UI"/>
                </a:rPr>
                <a:t>y las operaciones.</a:t>
              </a:r>
            </a:p>
          </p:txBody>
        </p:sp>
      </p:grpSp>
    </p:spTree>
    <p:extLst>
      <p:ext uri="{BB962C8B-B14F-4D97-AF65-F5344CB8AC3E}">
        <p14:creationId xmlns:p14="http://schemas.microsoft.com/office/powerpoint/2010/main" val="13413840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2" y="585216"/>
            <a:ext cx="11011600" cy="923330"/>
          </a:xfrm>
        </p:spPr>
        <p:txBody>
          <a:bodyPr/>
          <a:lstStyle/>
          <a:p>
            <a:r>
              <a:rPr lang="es-ES" sz="2900" b="0" i="0" strike="noStrike" cap="none" spc="0" baseline="0" dirty="0">
                <a:solidFill>
                  <a:srgbClr val="000000"/>
                </a:solidFill>
                <a:effectLst/>
                <a:latin typeface="Segoe UI Semibold"/>
                <a:ea typeface="Segoe UI Semibold"/>
                <a:cs typeface="Segoe UI Semibold" charset="0"/>
              </a:rPr>
              <a:t>Demostración: </a:t>
            </a:r>
            <a:r>
              <a:rPr lang="es-ES" sz="2900" b="0" i="0" strike="noStrike" cap="none" spc="0" baseline="0" dirty="0">
                <a:solidFill>
                  <a:srgbClr val="222222"/>
                </a:solidFill>
                <a:effectLst/>
                <a:latin typeface="Segoe UI Semibold"/>
                <a:ea typeface="Segoe UI Semibold"/>
                <a:cs typeface="Segoe UI Semibold" charset="0"/>
              </a:rPr>
              <a:t>Exploración de filtros de contenido </a:t>
            </a:r>
            <a:br>
              <a:rPr lang="es-ES" sz="2900" b="0" i="0" strike="noStrike" cap="none" spc="0" baseline="0" dirty="0">
                <a:solidFill>
                  <a:srgbClr val="222222"/>
                </a:solidFill>
                <a:effectLst/>
                <a:latin typeface="Segoe UI Semibold"/>
                <a:ea typeface="Segoe UI Semibold"/>
                <a:cs typeface="Segoe UI Semibold" charset="0"/>
              </a:rPr>
            </a:br>
            <a:r>
              <a:rPr lang="es-ES" sz="2900" b="0" i="0" strike="noStrike" cap="none" spc="0" baseline="0" dirty="0">
                <a:solidFill>
                  <a:srgbClr val="222222"/>
                </a:solidFill>
                <a:effectLst/>
                <a:latin typeface="Segoe UI Semibold"/>
                <a:ea typeface="Segoe UI Semibold"/>
                <a:cs typeface="Segoe UI Semibold" charset="0"/>
              </a:rPr>
              <a:t>en Azure </a:t>
            </a:r>
            <a:r>
              <a:rPr lang="es-ES" sz="2900" b="0" i="0" strike="noStrike" cap="none" spc="0" baseline="0" dirty="0" err="1">
                <a:solidFill>
                  <a:srgbClr val="222222"/>
                </a:solidFill>
                <a:effectLst/>
                <a:latin typeface="Segoe UI Semibold"/>
                <a:ea typeface="Segoe UI Semibold"/>
                <a:cs typeface="Segoe UI Semibold" charset="0"/>
              </a:rPr>
              <a:t>OpenAI</a:t>
            </a:r>
            <a:endParaRPr lang="en-US" sz="2900" dirty="0"/>
          </a:p>
        </p:txBody>
      </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09600"/>
          </a:xfrm>
        </p:spPr>
        <p:txBody>
          <a:bodyPr/>
          <a:lstStyle/>
          <a:p>
            <a:pPr marL="342900" indent="-342900" defTabSz="914400">
              <a:buFont typeface="+mj-lt"/>
              <a:buAutoNum type="arabicPeriod"/>
              <a:defRPr/>
            </a:pPr>
            <a:r>
              <a:rPr lang="es-ES" sz="2000" b="0" i="0" strike="noStrike" cap="none" spc="0" baseline="0" dirty="0">
                <a:solidFill>
                  <a:srgbClr val="000000"/>
                </a:solidFill>
                <a:effectLst/>
                <a:latin typeface="Segoe UI"/>
                <a:ea typeface="Segoe UI"/>
                <a:cs typeface="Segoe UI"/>
              </a:rPr>
              <a:t>Siga los pasos de la página del ejercicio en: </a:t>
            </a:r>
            <a:r>
              <a:rPr lang="es-ES" sz="2000" b="1" i="0" strike="noStrike" cap="none" spc="0" baseline="0" dirty="0">
                <a:solidFill>
                  <a:srgbClr val="000000"/>
                </a:solidFill>
                <a:effectLst/>
                <a:latin typeface="Segoe UI"/>
                <a:ea typeface="Segoe UI"/>
                <a:cs typeface="Segoe UI"/>
                <a:hlinkClick r:id="rId3" history="0"/>
              </a:rPr>
              <a:t>https://aka.ms/ai900-content-filters</a:t>
            </a:r>
            <a:r>
              <a:rPr lang="es-ES" sz="2000" b="1" i="0" strike="noStrike" cap="none" spc="0" baseline="0" dirty="0">
                <a:solidFill>
                  <a:srgbClr val="000000"/>
                </a:solidFill>
                <a:effectLst/>
                <a:latin typeface="Segoe UI"/>
                <a:ea typeface="Segoe UI"/>
                <a:cs typeface="Segoe UI"/>
              </a:rPr>
              <a:t> </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379526" cy="1538883"/>
          </a:xfrm>
        </p:spPr>
        <p:txBody>
          <a:bodyPr/>
          <a:lstStyle/>
          <a:p>
            <a:r>
              <a:rPr lang="es-ES" sz="2000" b="0" i="0" strike="noStrike" cap="none" spc="0" baseline="0" dirty="0">
                <a:solidFill>
                  <a:srgbClr val="000000"/>
                </a:solidFill>
                <a:effectLst/>
                <a:latin typeface="Segoe UI"/>
                <a:ea typeface="Segoe UI"/>
                <a:cs typeface="Segoe UI"/>
              </a:rPr>
              <a:t>En esta demostración, </a:t>
            </a:r>
            <a:br>
              <a:rPr lang="es-ES" sz="2000" b="0" i="0" strike="noStrike" cap="none" spc="0" baseline="0" dirty="0">
                <a:solidFill>
                  <a:srgbClr val="000000"/>
                </a:solidFill>
                <a:effectLst/>
                <a:latin typeface="Segoe UI"/>
                <a:ea typeface="Segoe UI"/>
                <a:cs typeface="Segoe UI"/>
              </a:rPr>
            </a:br>
            <a:r>
              <a:rPr lang="es-ES" sz="2000" b="0" i="0" strike="noStrike" cap="none" spc="0" baseline="0" dirty="0">
                <a:solidFill>
                  <a:srgbClr val="222222"/>
                </a:solidFill>
                <a:effectLst/>
                <a:latin typeface="Segoe UI"/>
                <a:ea typeface="Segoe UI"/>
                <a:cs typeface="Segoe UI"/>
              </a:rPr>
              <a:t>verá los filtros de contenido de </a:t>
            </a:r>
            <a:r>
              <a:rPr lang="es-ES" sz="2000" b="1" i="0" strike="noStrike" cap="none" spc="0" baseline="0" dirty="0">
                <a:solidFill>
                  <a:srgbClr val="222222"/>
                </a:solidFill>
                <a:effectLst/>
                <a:latin typeface="Segoe UI"/>
                <a:ea typeface="Segoe UI"/>
                <a:cs typeface="Segoe UI"/>
              </a:rPr>
              <a:t>Azure </a:t>
            </a:r>
            <a:r>
              <a:rPr lang="es-ES" sz="2000" b="1" i="0" strike="noStrike" cap="none" spc="0" baseline="0" dirty="0" err="1">
                <a:solidFill>
                  <a:srgbClr val="222222"/>
                </a:solidFill>
                <a:effectLst/>
                <a:latin typeface="Segoe UI"/>
                <a:ea typeface="Segoe UI"/>
                <a:cs typeface="Segoe UI"/>
              </a:rPr>
              <a:t>OpenAI</a:t>
            </a:r>
            <a:r>
              <a:rPr lang="es-ES" sz="2000" b="0" i="0" strike="noStrike" cap="none" spc="0" baseline="0" dirty="0">
                <a:solidFill>
                  <a:srgbClr val="222222"/>
                </a:solidFill>
                <a:effectLst/>
                <a:latin typeface="Segoe UI"/>
                <a:ea typeface="Segoe UI"/>
                <a:cs typeface="Segoe UI"/>
              </a:rPr>
              <a:t> en acción.</a:t>
            </a:r>
            <a:endParaRPr lang="en-US" sz="2000" dirty="0">
              <a:latin typeface="+mn-lt"/>
            </a:endParaRP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87902052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charset="0"/>
              </a:rPr>
              <a:t>Prueba de conocimientos</a:t>
            </a:r>
          </a:p>
        </p:txBody>
      </p:sp>
      <p:sp>
        <p:nvSpPr>
          <p:cNvPr id="10" name="Text Placeholder 9">
            <a:extLst>
              <a:ext uri="{FF2B5EF4-FFF2-40B4-BE49-F238E27FC236}">
                <a16:creationId xmlns:a16="http://schemas.microsoft.com/office/drawing/2014/main" id="{2BB91D5E-20DE-97FE-6AAB-A18132335615}"/>
              </a:ext>
            </a:extLst>
          </p:cNvPr>
          <p:cNvSpPr>
            <a:spLocks noGrp="1"/>
          </p:cNvSpPr>
          <p:nvPr>
            <p:ph type="body" sz="quarter" idx="17"/>
          </p:nvPr>
        </p:nvSpPr>
        <p:spPr>
          <a:xfrm>
            <a:off x="1235075" y="1594151"/>
            <a:ext cx="8778782" cy="213360"/>
          </a:xfrm>
        </p:spPr>
        <p:txBody>
          <a:bodyPr/>
          <a:lstStyle/>
          <a:p>
            <a:r>
              <a:rPr lang="es-ES" sz="1400" b="0" i="0" strike="noStrike" cap="none" spc="0" baseline="0" dirty="0">
                <a:solidFill>
                  <a:srgbClr val="000000"/>
                </a:solidFill>
                <a:effectLst/>
                <a:latin typeface="Segoe UI Semibold"/>
                <a:ea typeface="Segoe UI Semibold"/>
                <a:cs typeface="Segoe UI Semibold" charset="0"/>
              </a:rPr>
              <a:t>¿Cuál de las siguientes opciones clasificaría como IA generativa?</a:t>
            </a:r>
          </a:p>
        </p:txBody>
      </p:sp>
      <p:sp>
        <p:nvSpPr>
          <p:cNvPr id="9" name="Text Placeholder 8">
            <a:extLst>
              <a:ext uri="{FF2B5EF4-FFF2-40B4-BE49-F238E27FC236}">
                <a16:creationId xmlns:a16="http://schemas.microsoft.com/office/drawing/2014/main" id="{6BD2CD61-EA12-FBFF-FE4D-8ABB0630E116}"/>
              </a:ext>
            </a:extLst>
          </p:cNvPr>
          <p:cNvSpPr>
            <a:spLocks noGrp="1"/>
          </p:cNvSpPr>
          <p:nvPr>
            <p:ph type="body" sz="quarter" idx="15"/>
          </p:nvPr>
        </p:nvSpPr>
        <p:spPr>
          <a:xfrm>
            <a:off x="1237265" y="2079849"/>
            <a:ext cx="8775098" cy="725424"/>
          </a:xfrm>
        </p:spPr>
        <p:txBody>
          <a:bodyPr/>
          <a:lstStyle/>
          <a:p>
            <a:r>
              <a:rPr lang="es-ES" sz="1400" b="0" i="0" strike="noStrike" cap="none" spc="0" baseline="0" dirty="0">
                <a:solidFill>
                  <a:srgbClr val="000000"/>
                </a:solidFill>
                <a:effectLst/>
                <a:latin typeface="Segoe UI"/>
                <a:ea typeface="Segoe UI"/>
                <a:cs typeface="Segoe UI"/>
              </a:rPr>
              <a:t>Transcribir voz en texto</a:t>
            </a:r>
          </a:p>
          <a:p>
            <a:r>
              <a:rPr lang="es-ES" sz="1400" b="0" i="0" strike="noStrike" cap="none" spc="0" baseline="0" dirty="0">
                <a:solidFill>
                  <a:srgbClr val="000000"/>
                </a:solidFill>
                <a:effectLst/>
                <a:latin typeface="Segoe UI"/>
                <a:ea typeface="Segoe UI"/>
                <a:cs typeface="Segoe UI"/>
              </a:rPr>
              <a:t>Escribir un nuevo informe</a:t>
            </a:r>
          </a:p>
          <a:p>
            <a:r>
              <a:rPr lang="es-ES" sz="1400" b="0" i="0" strike="noStrike" cap="none" spc="0" baseline="0" dirty="0">
                <a:solidFill>
                  <a:srgbClr val="000000"/>
                </a:solidFill>
                <a:effectLst/>
                <a:latin typeface="Segoe UI"/>
                <a:ea typeface="Segoe UI"/>
                <a:cs typeface="Segoe UI"/>
              </a:rPr>
              <a:t>Extraer información de un recibo</a:t>
            </a:r>
          </a:p>
        </p:txBody>
      </p:sp>
      <p:sp>
        <p:nvSpPr>
          <p:cNvPr id="18" name="Text Placeholder 17">
            <a:extLst>
              <a:ext uri="{FF2B5EF4-FFF2-40B4-BE49-F238E27FC236}">
                <a16:creationId xmlns:a16="http://schemas.microsoft.com/office/drawing/2014/main" id="{95A8C63B-6169-9A98-B0F7-479F68890332}"/>
              </a:ext>
            </a:extLst>
          </p:cNvPr>
          <p:cNvSpPr>
            <a:spLocks noGrp="1"/>
          </p:cNvSpPr>
          <p:nvPr>
            <p:ph type="body" sz="quarter" idx="22"/>
          </p:nvPr>
        </p:nvSpPr>
        <p:spPr>
          <a:xfrm>
            <a:off x="1235075" y="3042690"/>
            <a:ext cx="8778782" cy="426720"/>
          </a:xfrm>
        </p:spPr>
        <p:txBody>
          <a:bodyPr/>
          <a:lstStyle/>
          <a:p>
            <a:r>
              <a:rPr lang="es-ES" sz="1400" b="0" i="0" strike="noStrike" cap="none" spc="0" baseline="0">
                <a:solidFill>
                  <a:srgbClr val="000000"/>
                </a:solidFill>
                <a:effectLst/>
                <a:latin typeface="Segoe UI Semibold"/>
                <a:ea typeface="Segoe UI Semibold"/>
                <a:cs typeface="Segoe UI Semibold" charset="0"/>
              </a:rPr>
              <a:t>¿Cómo puede demostrar las funcionalidades de IA generativa de Azure OpenAI sin escribir código?</a:t>
            </a:r>
          </a:p>
        </p:txBody>
      </p:sp>
      <p:sp>
        <p:nvSpPr>
          <p:cNvPr id="19" name="Text Placeholder 18">
            <a:extLst>
              <a:ext uri="{FF2B5EF4-FFF2-40B4-BE49-F238E27FC236}">
                <a16:creationId xmlns:a16="http://schemas.microsoft.com/office/drawing/2014/main" id="{34A41BD7-1086-C355-3E5F-4AAE0B778651}"/>
              </a:ext>
            </a:extLst>
          </p:cNvPr>
          <p:cNvSpPr>
            <a:spLocks noGrp="1"/>
          </p:cNvSpPr>
          <p:nvPr>
            <p:ph type="body" sz="quarter" idx="23"/>
          </p:nvPr>
        </p:nvSpPr>
        <p:spPr>
          <a:xfrm>
            <a:off x="1237265" y="3489018"/>
            <a:ext cx="8775098" cy="725424"/>
          </a:xfrm>
        </p:spPr>
        <p:txBody>
          <a:bodyPr/>
          <a:lstStyle/>
          <a:p>
            <a:r>
              <a:rPr lang="es-ES" sz="1400" b="0" i="0" strike="noStrike" cap="none" spc="0" baseline="0" dirty="0" err="1">
                <a:solidFill>
                  <a:srgbClr val="000000"/>
                </a:solidFill>
                <a:effectLst/>
                <a:latin typeface="Segoe UI"/>
                <a:ea typeface="Segoe UI"/>
                <a:cs typeface="Segoe UI"/>
              </a:rPr>
              <a:t>OpenAI</a:t>
            </a:r>
            <a:r>
              <a:rPr lang="es-ES" sz="1400" b="0" i="0" strike="noStrike" cap="none" spc="0" baseline="0" dirty="0">
                <a:solidFill>
                  <a:srgbClr val="000000"/>
                </a:solidFill>
                <a:effectLst/>
                <a:latin typeface="Segoe UI"/>
                <a:ea typeface="Segoe UI"/>
                <a:cs typeface="Segoe UI"/>
              </a:rPr>
              <a:t> Studio</a:t>
            </a:r>
          </a:p>
          <a:p>
            <a:r>
              <a:rPr lang="es-ES" sz="1400" b="0" i="0" strike="noStrike" cap="none" spc="0" baseline="0" dirty="0">
                <a:solidFill>
                  <a:srgbClr val="000000"/>
                </a:solidFill>
                <a:effectLst/>
                <a:latin typeface="Segoe UI"/>
                <a:ea typeface="Segoe UI"/>
                <a:cs typeface="Segoe UI"/>
              </a:rPr>
              <a:t>Azure portal</a:t>
            </a:r>
          </a:p>
          <a:p>
            <a:r>
              <a:rPr lang="es-ES" sz="1400" b="0" i="0" strike="noStrike" cap="none" spc="0" baseline="0" dirty="0">
                <a:solidFill>
                  <a:srgbClr val="000000"/>
                </a:solidFill>
                <a:effectLst/>
                <a:latin typeface="Segoe UI"/>
                <a:ea typeface="Segoe UI"/>
                <a:cs typeface="Segoe UI"/>
              </a:rPr>
              <a:t>REST API</a:t>
            </a:r>
          </a:p>
        </p:txBody>
      </p:sp>
      <p:sp>
        <p:nvSpPr>
          <p:cNvPr id="15" name="Text Placeholder 14">
            <a:extLst>
              <a:ext uri="{FF2B5EF4-FFF2-40B4-BE49-F238E27FC236}">
                <a16:creationId xmlns:a16="http://schemas.microsoft.com/office/drawing/2014/main" id="{40689312-8095-CCFD-22A6-F89AAB2992CD}"/>
              </a:ext>
            </a:extLst>
          </p:cNvPr>
          <p:cNvSpPr>
            <a:spLocks noGrp="1"/>
          </p:cNvSpPr>
          <p:nvPr>
            <p:ph type="body" sz="quarter" idx="20"/>
          </p:nvPr>
        </p:nvSpPr>
        <p:spPr>
          <a:xfrm>
            <a:off x="1235075" y="4431472"/>
            <a:ext cx="8778782" cy="426720"/>
          </a:xfrm>
        </p:spPr>
        <p:txBody>
          <a:bodyPr/>
          <a:lstStyle/>
          <a:p>
            <a:r>
              <a:rPr lang="es-ES" sz="1400" b="0" i="0" strike="noStrike" cap="none" spc="0" baseline="0" dirty="0">
                <a:solidFill>
                  <a:srgbClr val="000000"/>
                </a:solidFill>
                <a:effectLst/>
                <a:latin typeface="Segoe UI Semibold"/>
                <a:ea typeface="Segoe UI Semibold"/>
                <a:cs typeface="Segoe UI Semibold" charset="0"/>
              </a:rPr>
              <a:t>Va a diseñar una aplicación mediante Azure </a:t>
            </a:r>
            <a:r>
              <a:rPr lang="es-ES" sz="1400" b="0" i="0" strike="noStrike" cap="none" spc="0" baseline="0" dirty="0" err="1">
                <a:solidFill>
                  <a:srgbClr val="000000"/>
                </a:solidFill>
                <a:effectLst/>
                <a:latin typeface="Segoe UI Semibold"/>
                <a:ea typeface="Segoe UI Semibold"/>
                <a:cs typeface="Segoe UI Semibold" charset="0"/>
              </a:rPr>
              <a:t>OpenAI</a:t>
            </a:r>
            <a:r>
              <a:rPr lang="es-ES" sz="1400" b="0" i="0" strike="noStrike" cap="none" spc="0" baseline="0" dirty="0">
                <a:solidFill>
                  <a:srgbClr val="000000"/>
                </a:solidFill>
                <a:effectLst/>
                <a:latin typeface="Segoe UI Semibold"/>
                <a:ea typeface="Segoe UI Semibold"/>
                <a:cs typeface="Segoe UI Semibold" charset="0"/>
              </a:rPr>
              <a:t> </a:t>
            </a:r>
            <a:r>
              <a:rPr lang="es-ES" sz="1400" b="0" i="0" strike="noStrike" cap="none" spc="0" baseline="0" dirty="0" err="1">
                <a:solidFill>
                  <a:srgbClr val="000000"/>
                </a:solidFill>
                <a:effectLst/>
                <a:latin typeface="Segoe UI Semibold"/>
                <a:ea typeface="Segoe UI Semibold"/>
                <a:cs typeface="Segoe UI Semibold" charset="0"/>
              </a:rPr>
              <a:t>Service</a:t>
            </a:r>
            <a:r>
              <a:rPr lang="es-ES" sz="1400" b="0" i="0" strike="noStrike" cap="none" spc="0" baseline="0" dirty="0">
                <a:solidFill>
                  <a:srgbClr val="000000"/>
                </a:solidFill>
                <a:effectLst/>
                <a:latin typeface="Segoe UI Semibold"/>
                <a:ea typeface="Segoe UI Semibold"/>
                <a:cs typeface="Segoe UI Semibold" charset="0"/>
              </a:rPr>
              <a:t>.¿Qué pasos debe seguir para garantizar </a:t>
            </a:r>
            <a:br>
              <a:rPr lang="es-ES" sz="1400" b="0" i="0" strike="noStrike" cap="none" spc="0" baseline="0" dirty="0">
                <a:solidFill>
                  <a:srgbClr val="000000"/>
                </a:solidFill>
                <a:effectLst/>
                <a:latin typeface="Segoe UI Semibold"/>
                <a:ea typeface="Segoe UI Semibold"/>
                <a:cs typeface="Segoe UI Semibold" charset="0"/>
              </a:rPr>
            </a:br>
            <a:r>
              <a:rPr lang="es-ES" sz="1400" b="0" i="0" strike="noStrike" cap="none" spc="0" baseline="0" dirty="0">
                <a:solidFill>
                  <a:srgbClr val="000000"/>
                </a:solidFill>
                <a:effectLst/>
                <a:latin typeface="Segoe UI Semibold"/>
                <a:ea typeface="Segoe UI Semibold"/>
                <a:cs typeface="Segoe UI Semibold" charset="0"/>
              </a:rPr>
              <a:t>el uso responsable de la IA en la aplicación?</a:t>
            </a:r>
          </a:p>
        </p:txBody>
      </p:sp>
      <p:sp>
        <p:nvSpPr>
          <p:cNvPr id="17" name="Text Placeholder 16">
            <a:extLst>
              <a:ext uri="{FF2B5EF4-FFF2-40B4-BE49-F238E27FC236}">
                <a16:creationId xmlns:a16="http://schemas.microsoft.com/office/drawing/2014/main" id="{1D49697D-DE0C-2ACF-7A46-2A7D4EA740A1}"/>
              </a:ext>
            </a:extLst>
          </p:cNvPr>
          <p:cNvSpPr>
            <a:spLocks noGrp="1"/>
          </p:cNvSpPr>
          <p:nvPr>
            <p:ph type="body" sz="quarter" idx="21"/>
          </p:nvPr>
        </p:nvSpPr>
        <p:spPr>
          <a:xfrm>
            <a:off x="1237265" y="4984480"/>
            <a:ext cx="8775098" cy="938784"/>
          </a:xfrm>
        </p:spPr>
        <p:txBody>
          <a:bodyPr/>
          <a:lstStyle/>
          <a:p>
            <a:r>
              <a:rPr lang="es-ES" sz="1400" b="0" i="0" strike="noStrike" cap="none" spc="0" baseline="0" dirty="0">
                <a:solidFill>
                  <a:srgbClr val="000000"/>
                </a:solidFill>
                <a:effectLst/>
                <a:latin typeface="Segoe UI"/>
                <a:ea typeface="Segoe UI"/>
                <a:cs typeface="Segoe UI"/>
              </a:rPr>
              <a:t>No se necesita </a:t>
            </a:r>
            <a:r>
              <a:rPr lang="es-ES" sz="1400" b="0" i="0" strike="noStrike" cap="none" spc="0" baseline="0" dirty="0" err="1">
                <a:solidFill>
                  <a:srgbClr val="000000"/>
                </a:solidFill>
                <a:effectLst/>
                <a:latin typeface="Segoe UI"/>
                <a:ea typeface="Segoe UI"/>
                <a:cs typeface="Segoe UI"/>
              </a:rPr>
              <a:t>nada.La</a:t>
            </a:r>
            <a:r>
              <a:rPr lang="es-ES" sz="1400" b="0" i="0" strike="noStrike" cap="none" spc="0" baseline="0" dirty="0">
                <a:solidFill>
                  <a:srgbClr val="000000"/>
                </a:solidFill>
                <a:effectLst/>
                <a:latin typeface="Segoe UI"/>
                <a:ea typeface="Segoe UI"/>
                <a:cs typeface="Segoe UI"/>
              </a:rPr>
              <a:t> IA responsable está integrada en el modelo.</a:t>
            </a:r>
          </a:p>
          <a:p>
            <a:r>
              <a:rPr lang="es-ES" sz="1400" b="0" i="0" strike="noStrike" cap="none" spc="0" baseline="0" dirty="0">
                <a:solidFill>
                  <a:srgbClr val="000000"/>
                </a:solidFill>
                <a:effectLst/>
                <a:latin typeface="Segoe UI"/>
                <a:ea typeface="Segoe UI"/>
                <a:cs typeface="Segoe UI"/>
              </a:rPr>
              <a:t>Creación de un plan que incluya la formación de los usuarios potenciales sobre la IA responsable</a:t>
            </a:r>
          </a:p>
          <a:p>
            <a:r>
              <a:rPr lang="es-ES" sz="1400" b="0" i="0" strike="noStrike" cap="none" spc="0" baseline="0" dirty="0">
                <a:solidFill>
                  <a:srgbClr val="000000"/>
                </a:solidFill>
                <a:effectLst/>
                <a:latin typeface="Segoe UI"/>
                <a:ea typeface="Segoe UI"/>
                <a:cs typeface="Segoe UI"/>
              </a:rPr>
              <a:t>Cree un plan que incluya los pasos siguientes: Planear, medir, mitigar y operar</a:t>
            </a:r>
          </a:p>
        </p:txBody>
      </p:sp>
      <p:sp>
        <p:nvSpPr>
          <p:cNvPr id="79" name="Graphic 26">
            <a:extLst>
              <a:ext uri="{FF2B5EF4-FFF2-40B4-BE49-F238E27FC236}">
                <a16:creationId xmlns:a16="http://schemas.microsoft.com/office/drawing/2014/main" id="{C80AF26C-B7E0-0CD2-2751-A86DCF035852}"/>
              </a:ext>
              <a:ext uri="{C183D7F6-B498-43B3-948B-1728B52AA6E4}">
                <adec:decorative xmlns:adec="http://schemas.microsoft.com/office/drawing/2017/decorative" val="1"/>
              </a:ext>
            </a:extLst>
          </p:cNvPr>
          <p:cNvSpPr/>
          <p:nvPr/>
        </p:nvSpPr>
        <p:spPr>
          <a:xfrm>
            <a:off x="1271100" y="237321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80" name="Graphic 26">
            <a:extLst>
              <a:ext uri="{FF2B5EF4-FFF2-40B4-BE49-F238E27FC236}">
                <a16:creationId xmlns:a16="http://schemas.microsoft.com/office/drawing/2014/main" id="{33232D8E-9600-037A-525E-D1CEB4DF77B9}"/>
              </a:ext>
              <a:ext uri="{C183D7F6-B498-43B3-948B-1728B52AA6E4}">
                <adec:decorative xmlns:adec="http://schemas.microsoft.com/office/drawing/2017/decorative" val="1"/>
              </a:ext>
            </a:extLst>
          </p:cNvPr>
          <p:cNvSpPr/>
          <p:nvPr/>
        </p:nvSpPr>
        <p:spPr>
          <a:xfrm>
            <a:off x="1278720" y="353378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81" name="Graphic 26">
            <a:extLst>
              <a:ext uri="{FF2B5EF4-FFF2-40B4-BE49-F238E27FC236}">
                <a16:creationId xmlns:a16="http://schemas.microsoft.com/office/drawing/2014/main" id="{0971EFD5-5C2D-6201-133A-7531D6D2C7C1}"/>
              </a:ext>
              <a:ext uri="{C183D7F6-B498-43B3-948B-1728B52AA6E4}">
                <adec:decorative xmlns:adec="http://schemas.microsoft.com/office/drawing/2017/decorative" val="1"/>
              </a:ext>
            </a:extLst>
          </p:cNvPr>
          <p:cNvSpPr/>
          <p:nvPr/>
        </p:nvSpPr>
        <p:spPr>
          <a:xfrm>
            <a:off x="1278720" y="554472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248856042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3085917" cy="487680"/>
          </a:xfrm>
        </p:spPr>
        <p:txBody>
          <a:bodyPr/>
          <a:lstStyle/>
          <a:p>
            <a:r>
              <a:rPr lang="es-ES" sz="3200" b="0" i="0" strike="noStrike" cap="none" spc="0" baseline="0" dirty="0">
                <a:solidFill>
                  <a:srgbClr val="000000"/>
                </a:solidFill>
                <a:effectLst/>
                <a:latin typeface="Segoe UI Semibold"/>
                <a:ea typeface="Segoe UI Semibold"/>
                <a:cs typeface="Segoe UI Semibold" charset="0"/>
              </a:rPr>
              <a:t>Resumen</a:t>
            </a:r>
          </a:p>
        </p:txBody>
      </p:sp>
      <p:sp>
        <p:nvSpPr>
          <p:cNvPr id="18" name="Text Placeholder 6">
            <a:extLst>
              <a:ext uri="{FF2B5EF4-FFF2-40B4-BE49-F238E27FC236}">
                <a16:creationId xmlns:a16="http://schemas.microsoft.com/office/drawing/2014/main" id="{5CD48538-69DA-679F-2D53-43B032B4C636}"/>
              </a:ext>
            </a:extLst>
          </p:cNvPr>
          <p:cNvSpPr>
            <a:spLocks noGrp="1"/>
          </p:cNvSpPr>
          <p:nvPr>
            <p:ph type="body" sz="quarter" idx="17"/>
          </p:nvPr>
        </p:nvSpPr>
        <p:spPr>
          <a:xfrm>
            <a:off x="4105946" y="756252"/>
            <a:ext cx="7843777" cy="5863144"/>
          </a:xfrm>
        </p:spPr>
        <p:txBody>
          <a:bodyPr/>
          <a:lstStyle/>
          <a:p>
            <a:r>
              <a:rPr lang="es-ES" sz="1900" b="0" i="0" strike="noStrike" cap="none" spc="0" baseline="0" dirty="0">
                <a:solidFill>
                  <a:srgbClr val="000000"/>
                </a:solidFill>
                <a:effectLst/>
                <a:latin typeface="Segoe UI Semibold"/>
                <a:ea typeface="Segoe UI Semibold"/>
                <a:cs typeface="Segoe UI Semibold" charset="0"/>
              </a:rPr>
              <a:t>Aspectos básicos de la IA generativa</a:t>
            </a:r>
          </a:p>
          <a:p>
            <a:pPr marL="171450" indent="-171450">
              <a:buFont typeface="Arial" pitchFamily="34" charset="0"/>
              <a:buChar char="•"/>
            </a:pPr>
            <a:r>
              <a:rPr lang="es-ES" sz="1900" b="0" i="0" strike="noStrike" cap="none" spc="0" baseline="0" dirty="0">
                <a:solidFill>
                  <a:srgbClr val="000000"/>
                </a:solidFill>
                <a:effectLst/>
                <a:latin typeface="Segoe UI"/>
                <a:ea typeface="Segoe UI"/>
                <a:cs typeface="Segoe UI"/>
              </a:rPr>
              <a:t>Describir el lugar de la inteligencia artificial generativa </a:t>
            </a:r>
            <a:br>
              <a:rPr lang="es-ES" sz="1900" b="0" i="0" strike="noStrike" cap="none" spc="0" baseline="0" dirty="0">
                <a:solidFill>
                  <a:srgbClr val="000000"/>
                </a:solidFill>
                <a:effectLst/>
                <a:latin typeface="Segoe UI"/>
                <a:ea typeface="Segoe UI"/>
                <a:cs typeface="Segoe UI"/>
              </a:rPr>
            </a:br>
            <a:r>
              <a:rPr lang="es-ES" sz="1900" b="0" i="0" strike="noStrike" cap="none" spc="0" baseline="0" dirty="0">
                <a:solidFill>
                  <a:srgbClr val="000000"/>
                </a:solidFill>
                <a:effectLst/>
                <a:latin typeface="Segoe UI"/>
                <a:ea typeface="Segoe UI"/>
                <a:cs typeface="Segoe UI"/>
              </a:rPr>
              <a:t>en el desarrollo de la inteligencia artificial.</a:t>
            </a:r>
          </a:p>
          <a:p>
            <a:pPr marL="171450" indent="-171450">
              <a:buFont typeface="Arial" pitchFamily="34" charset="0"/>
              <a:buChar char="•"/>
            </a:pPr>
            <a:r>
              <a:rPr lang="es-ES" sz="1900" b="0" i="0" strike="noStrike" cap="none" spc="0" baseline="0" dirty="0">
                <a:solidFill>
                  <a:srgbClr val="000000"/>
                </a:solidFill>
                <a:effectLst/>
                <a:latin typeface="Segoe UI"/>
                <a:ea typeface="Segoe UI"/>
                <a:cs typeface="Segoe UI"/>
              </a:rPr>
              <a:t>Describir los modelos de lenguaje grande y su papel </a:t>
            </a:r>
            <a:br>
              <a:rPr lang="es-ES" sz="1900" b="0" i="0" strike="noStrike" cap="none" spc="0" baseline="0" dirty="0">
                <a:solidFill>
                  <a:srgbClr val="000000"/>
                </a:solidFill>
                <a:effectLst/>
                <a:latin typeface="Segoe UI"/>
                <a:ea typeface="Segoe UI"/>
                <a:cs typeface="Segoe UI"/>
              </a:rPr>
            </a:br>
            <a:r>
              <a:rPr lang="es-ES" sz="1900" b="0" i="0" strike="noStrike" cap="none" spc="0" baseline="0" dirty="0">
                <a:solidFill>
                  <a:srgbClr val="000000"/>
                </a:solidFill>
                <a:effectLst/>
                <a:latin typeface="Segoe UI"/>
                <a:ea typeface="Segoe UI"/>
                <a:cs typeface="Segoe UI"/>
              </a:rPr>
              <a:t>en las aplicaciones inteligentes.</a:t>
            </a:r>
          </a:p>
          <a:p>
            <a:pPr marL="171450" indent="-171450">
              <a:buFont typeface="Arial" pitchFamily="34" charset="0"/>
              <a:buChar char="•"/>
            </a:pPr>
            <a:r>
              <a:rPr lang="es-ES" sz="1900" b="0" i="0" strike="noStrike" cap="none" spc="0" baseline="0" dirty="0">
                <a:solidFill>
                  <a:srgbClr val="000000"/>
                </a:solidFill>
                <a:effectLst/>
                <a:latin typeface="Segoe UI"/>
                <a:ea typeface="Segoe UI"/>
                <a:cs typeface="Segoe UI"/>
              </a:rPr>
              <a:t>Describir cómo Azure </a:t>
            </a:r>
            <a:r>
              <a:rPr lang="es-ES" sz="1900" b="0" i="0" strike="noStrike" cap="none" spc="0" baseline="0" dirty="0" err="1">
                <a:solidFill>
                  <a:srgbClr val="000000"/>
                </a:solidFill>
                <a:effectLst/>
                <a:latin typeface="Segoe UI"/>
                <a:ea typeface="Segoe UI"/>
                <a:cs typeface="Segoe UI"/>
              </a:rPr>
              <a:t>OpenAI</a:t>
            </a:r>
            <a:r>
              <a:rPr lang="es-ES" sz="1900" b="0" i="0" strike="noStrike" cap="none" spc="0" baseline="0" dirty="0">
                <a:solidFill>
                  <a:srgbClr val="000000"/>
                </a:solidFill>
                <a:effectLst/>
                <a:latin typeface="Segoe UI"/>
                <a:ea typeface="Segoe UI"/>
                <a:cs typeface="Segoe UI"/>
              </a:rPr>
              <a:t> admite la creación </a:t>
            </a:r>
            <a:br>
              <a:rPr lang="es-ES" sz="1900" b="0" i="0" strike="noStrike" cap="none" spc="0" baseline="0" dirty="0">
                <a:solidFill>
                  <a:srgbClr val="000000"/>
                </a:solidFill>
                <a:effectLst/>
                <a:latin typeface="Segoe UI"/>
                <a:ea typeface="Segoe UI"/>
                <a:cs typeface="Segoe UI"/>
              </a:rPr>
            </a:br>
            <a:r>
              <a:rPr lang="es-ES" sz="1900" b="0" i="0" strike="noStrike" cap="none" spc="0" baseline="0" dirty="0">
                <a:solidFill>
                  <a:srgbClr val="000000"/>
                </a:solidFill>
                <a:effectLst/>
                <a:latin typeface="Segoe UI"/>
                <a:ea typeface="Segoe UI"/>
                <a:cs typeface="Segoe UI"/>
              </a:rPr>
              <a:t>de aplicaciones inteligentes.</a:t>
            </a:r>
          </a:p>
          <a:p>
            <a:pPr marL="171450" indent="-171450">
              <a:buFont typeface="Arial" pitchFamily="34" charset="0"/>
              <a:buChar char="•"/>
            </a:pPr>
            <a:r>
              <a:rPr lang="es-ES" sz="1900" b="0" i="0" strike="noStrike" cap="none" spc="0" baseline="0" dirty="0">
                <a:solidFill>
                  <a:srgbClr val="000000"/>
                </a:solidFill>
                <a:effectLst/>
                <a:latin typeface="Segoe UI"/>
                <a:ea typeface="Segoe UI"/>
                <a:cs typeface="Segoe UI"/>
              </a:rPr>
              <a:t>Describir ejemplos de copilotos y buenos mensajes.</a:t>
            </a:r>
          </a:p>
          <a:p>
            <a:endParaRPr lang="en-US" sz="1900" dirty="0"/>
          </a:p>
          <a:p>
            <a:r>
              <a:rPr lang="es-ES" sz="1900" b="0" i="0" strike="noStrike" cap="none" spc="0" baseline="0" dirty="0">
                <a:solidFill>
                  <a:srgbClr val="000000"/>
                </a:solidFill>
                <a:effectLst/>
                <a:latin typeface="Segoe UI Semibold"/>
                <a:ea typeface="Segoe UI Semibold"/>
                <a:cs typeface="Segoe UI Semibold" charset="0"/>
              </a:rPr>
              <a:t>Aspectos básicos de Azure </a:t>
            </a:r>
            <a:r>
              <a:rPr lang="es-ES" sz="1900" b="0" i="0" strike="noStrike" cap="none" spc="0" baseline="0" dirty="0" err="1">
                <a:solidFill>
                  <a:srgbClr val="000000"/>
                </a:solidFill>
                <a:effectLst/>
                <a:latin typeface="Segoe UI Semibold"/>
                <a:ea typeface="Segoe UI Semibold"/>
                <a:cs typeface="Segoe UI Semibold" charset="0"/>
              </a:rPr>
              <a:t>OpenAI</a:t>
            </a:r>
            <a:r>
              <a:rPr lang="es-ES" sz="1900" b="0" i="0" strike="noStrike" cap="none" spc="0" baseline="0" dirty="0">
                <a:solidFill>
                  <a:srgbClr val="000000"/>
                </a:solidFill>
                <a:effectLst/>
                <a:latin typeface="Segoe UI Semibold"/>
                <a:ea typeface="Segoe UI Semibold"/>
                <a:cs typeface="Segoe UI Semibold" charset="0"/>
              </a:rPr>
              <a:t> </a:t>
            </a:r>
            <a:r>
              <a:rPr lang="es-ES" sz="1900" b="0" i="0" strike="noStrike" cap="none" spc="0" baseline="0" dirty="0" err="1">
                <a:solidFill>
                  <a:srgbClr val="000000"/>
                </a:solidFill>
                <a:effectLst/>
                <a:latin typeface="Segoe UI Semibold"/>
                <a:ea typeface="Segoe UI Semibold"/>
                <a:cs typeface="Segoe UI Semibold" charset="0"/>
              </a:rPr>
              <a:t>Service</a:t>
            </a:r>
            <a:endParaRPr lang="es-ES" sz="1900" b="0" i="0" strike="noStrike" cap="none" spc="0" baseline="0" dirty="0">
              <a:solidFill>
                <a:srgbClr val="000000"/>
              </a:solidFill>
              <a:effectLst/>
              <a:latin typeface="Segoe UI Semibold"/>
              <a:ea typeface="Segoe UI Semibold"/>
              <a:cs typeface="Segoe UI Semibold" charset="0"/>
            </a:endParaRPr>
          </a:p>
          <a:p>
            <a:pPr marL="171450" indent="-171450" algn="l" rtl="0" fontAlgn="base">
              <a:buFont typeface="Arial" pitchFamily="34" charset="0"/>
              <a:buChar char="•"/>
            </a:pPr>
            <a:r>
              <a:rPr lang="es-ES" sz="1900" b="0" i="0" strike="noStrike" cap="none" spc="0" baseline="0" dirty="0">
                <a:solidFill>
                  <a:srgbClr val="000000"/>
                </a:solidFill>
                <a:effectLst/>
                <a:latin typeface="Segoe UI"/>
                <a:ea typeface="Segoe UI"/>
                <a:cs typeface="Segoe UI"/>
              </a:rPr>
              <a:t>Descripción de las cargas de trabajo de Azure </a:t>
            </a:r>
            <a:r>
              <a:rPr lang="es-ES" sz="1900" b="0" i="0" strike="noStrike" cap="none" spc="0" baseline="0" dirty="0" err="1">
                <a:solidFill>
                  <a:srgbClr val="000000"/>
                </a:solidFill>
                <a:effectLst/>
                <a:latin typeface="Segoe UI"/>
                <a:ea typeface="Segoe UI"/>
                <a:cs typeface="Segoe UI"/>
              </a:rPr>
              <a:t>OpenAI</a:t>
            </a:r>
            <a:r>
              <a:rPr lang="es-ES" sz="1900" b="0" i="0" strike="noStrike" cap="none" spc="0" baseline="0" dirty="0">
                <a:solidFill>
                  <a:srgbClr val="000000"/>
                </a:solidFill>
                <a:effectLst/>
                <a:latin typeface="Segoe UI"/>
                <a:ea typeface="Segoe UI"/>
                <a:cs typeface="Segoe UI"/>
              </a:rPr>
              <a:t> </a:t>
            </a:r>
            <a:br>
              <a:rPr lang="es-ES" sz="1900" b="0" i="0" strike="noStrike" cap="none" spc="0" baseline="0" dirty="0">
                <a:solidFill>
                  <a:srgbClr val="000000"/>
                </a:solidFill>
                <a:effectLst/>
                <a:latin typeface="Segoe UI"/>
                <a:ea typeface="Segoe UI"/>
                <a:cs typeface="Segoe UI"/>
              </a:rPr>
            </a:br>
            <a:r>
              <a:rPr lang="es-ES" sz="1900" b="0" i="0" strike="noStrike" cap="none" spc="0" baseline="0" dirty="0">
                <a:solidFill>
                  <a:srgbClr val="000000"/>
                </a:solidFill>
                <a:effectLst/>
                <a:latin typeface="Segoe UI"/>
                <a:ea typeface="Segoe UI"/>
                <a:cs typeface="Segoe UI"/>
              </a:rPr>
              <a:t>y acceso a Azure </a:t>
            </a:r>
            <a:r>
              <a:rPr lang="es-ES" sz="1900" b="0" i="0" strike="noStrike" cap="none" spc="0" baseline="0" dirty="0" err="1">
                <a:solidFill>
                  <a:srgbClr val="000000"/>
                </a:solidFill>
                <a:effectLst/>
                <a:latin typeface="Segoe UI"/>
                <a:ea typeface="Segoe UI"/>
                <a:cs typeface="Segoe UI"/>
              </a:rPr>
              <a:t>OpenAI</a:t>
            </a:r>
            <a:r>
              <a:rPr lang="es-ES" sz="1900" b="0" i="0" strike="noStrike" cap="none" spc="0" baseline="0" dirty="0">
                <a:solidFill>
                  <a:srgbClr val="000000"/>
                </a:solidFill>
                <a:effectLst/>
                <a:latin typeface="Segoe UI"/>
                <a:ea typeface="Segoe UI"/>
                <a:cs typeface="Segoe UI"/>
              </a:rPr>
              <a:t> </a:t>
            </a:r>
            <a:r>
              <a:rPr lang="es-ES" sz="1900" b="0" i="0" strike="noStrike" cap="none" spc="0" baseline="0" dirty="0" err="1">
                <a:solidFill>
                  <a:srgbClr val="000000"/>
                </a:solidFill>
                <a:effectLst/>
                <a:latin typeface="Segoe UI"/>
                <a:ea typeface="Segoe UI"/>
                <a:cs typeface="Segoe UI"/>
              </a:rPr>
              <a:t>Service</a:t>
            </a:r>
            <a:endParaRPr lang="es-ES" sz="1900" b="0" i="0" strike="noStrike" cap="none" spc="0" baseline="0" dirty="0">
              <a:solidFill>
                <a:srgbClr val="000000"/>
              </a:solidFill>
              <a:effectLst/>
              <a:latin typeface="Segoe UI"/>
              <a:ea typeface="Segoe UI"/>
              <a:cs typeface="Segoe UI"/>
            </a:endParaRPr>
          </a:p>
          <a:p>
            <a:pPr marL="171450" indent="-171450" algn="l" rtl="0" fontAlgn="base">
              <a:buFont typeface="Arial" pitchFamily="34" charset="0"/>
              <a:buChar char="•"/>
            </a:pPr>
            <a:r>
              <a:rPr lang="es-ES" sz="1900" b="0" i="0" strike="noStrike" cap="none" spc="0" baseline="0" dirty="0">
                <a:solidFill>
                  <a:srgbClr val="000000"/>
                </a:solidFill>
                <a:effectLst/>
                <a:latin typeface="Segoe UI"/>
                <a:ea typeface="Segoe UI"/>
                <a:cs typeface="Segoe UI"/>
              </a:rPr>
              <a:t>Descripción de los modelos de inteligencia artificial generativa</a:t>
            </a:r>
          </a:p>
          <a:p>
            <a:pPr marL="171450" indent="-171450" algn="l" rtl="0" fontAlgn="base">
              <a:buFont typeface="Arial" pitchFamily="34" charset="0"/>
              <a:buChar char="•"/>
            </a:pPr>
            <a:r>
              <a:rPr lang="es-ES" sz="1900" b="0" i="0" strike="noStrike" cap="none" spc="0" baseline="0" dirty="0">
                <a:solidFill>
                  <a:srgbClr val="000000"/>
                </a:solidFill>
                <a:effectLst/>
                <a:latin typeface="Segoe UI"/>
                <a:ea typeface="Segoe UI"/>
                <a:cs typeface="Segoe UI"/>
              </a:rPr>
              <a:t>Descripción de las funcionalidades de lenguaje, código e imagen </a:t>
            </a:r>
            <a:br>
              <a:rPr lang="es-ES" sz="1900" b="0" i="0" strike="noStrike" cap="none" spc="0" baseline="0" dirty="0">
                <a:solidFill>
                  <a:srgbClr val="000000"/>
                </a:solidFill>
                <a:effectLst/>
                <a:latin typeface="Segoe UI"/>
                <a:ea typeface="Segoe UI"/>
                <a:cs typeface="Segoe UI"/>
              </a:rPr>
            </a:br>
            <a:r>
              <a:rPr lang="es-ES" sz="1900" b="0" i="0" strike="noStrike" cap="none" spc="0" baseline="0" dirty="0">
                <a:solidFill>
                  <a:srgbClr val="000000"/>
                </a:solidFill>
                <a:effectLst/>
                <a:latin typeface="Segoe UI"/>
                <a:ea typeface="Segoe UI"/>
                <a:cs typeface="Segoe UI"/>
              </a:rPr>
              <a:t>de Azure </a:t>
            </a:r>
            <a:r>
              <a:rPr lang="es-ES" sz="1900" b="0" i="0" strike="noStrike" cap="none" spc="0" baseline="0" dirty="0" err="1">
                <a:solidFill>
                  <a:srgbClr val="000000"/>
                </a:solidFill>
                <a:effectLst/>
                <a:latin typeface="Segoe UI"/>
                <a:ea typeface="Segoe UI"/>
                <a:cs typeface="Segoe UI"/>
              </a:rPr>
              <a:t>OpenAI</a:t>
            </a:r>
            <a:endParaRPr lang="es-ES" sz="1900" b="0" i="0" strike="noStrike" cap="none" spc="0" baseline="0" dirty="0">
              <a:solidFill>
                <a:srgbClr val="000000"/>
              </a:solidFill>
              <a:effectLst/>
              <a:latin typeface="Segoe UI"/>
              <a:ea typeface="Segoe UI"/>
              <a:cs typeface="Segoe UI"/>
            </a:endParaRPr>
          </a:p>
          <a:p>
            <a:pPr marL="171450" indent="-171450" algn="l" rtl="0" fontAlgn="base">
              <a:buFont typeface="Arial" pitchFamily="34" charset="0"/>
              <a:buChar char="•"/>
            </a:pPr>
            <a:endParaRPr lang="en-US" sz="1900" dirty="0">
              <a:solidFill>
                <a:srgbClr val="000000"/>
              </a:solidFill>
              <a:latin typeface="Segoe UI" panose="020B0502040204020203" pitchFamily="34" charset="0"/>
            </a:endParaRPr>
          </a:p>
          <a:p>
            <a:pPr algn="l" rtl="0" fontAlgn="base"/>
            <a:r>
              <a:rPr lang="es-ES" sz="1900" b="1" i="0" strike="noStrike" cap="none" spc="0" baseline="0" dirty="0">
                <a:solidFill>
                  <a:srgbClr val="000000"/>
                </a:solidFill>
                <a:effectLst/>
                <a:latin typeface="Segoe UI Semibold"/>
                <a:ea typeface="Segoe UI Semibold"/>
                <a:cs typeface="Segoe UI Semibold" charset="0"/>
              </a:rPr>
              <a:t>Exploración de la inteligencia artificial generativa responsable</a:t>
            </a:r>
          </a:p>
          <a:p>
            <a:pPr marL="342900" indent="-342900" algn="l" rtl="0" fontAlgn="base">
              <a:buFont typeface="Arial" pitchFamily="34" charset="0"/>
              <a:buChar char="•"/>
            </a:pPr>
            <a:r>
              <a:rPr lang="es-ES" sz="1900" b="0" i="0" strike="noStrike" cap="none" spc="0" baseline="0" dirty="0">
                <a:solidFill>
                  <a:srgbClr val="000000"/>
                </a:solidFill>
                <a:effectLst/>
                <a:latin typeface="Segoe UI"/>
                <a:ea typeface="Segoe UI"/>
                <a:cs typeface="Segoe UI"/>
              </a:rPr>
              <a:t>Descripción de las cuatro fases de una solución de IA generativa responsable</a:t>
            </a:r>
          </a:p>
          <a:p>
            <a:endParaRPr lang="en-US" sz="2000" dirty="0"/>
          </a:p>
        </p:txBody>
      </p:sp>
      <p:grpSp>
        <p:nvGrpSpPr>
          <p:cNvPr id="2" name="Group 1">
            <a:extLst>
              <a:ext uri="{FF2B5EF4-FFF2-40B4-BE49-F238E27FC236}">
                <a16:creationId xmlns:a16="http://schemas.microsoft.com/office/drawing/2014/main" id="{23514BC8-E12A-B649-AB9D-5FA432614E22}"/>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3" name="Oval 2">
              <a:extLst>
                <a:ext uri="{FF2B5EF4-FFF2-40B4-BE49-F238E27FC236}">
                  <a16:creationId xmlns:a16="http://schemas.microsoft.com/office/drawing/2014/main" id="{FA943A27-BDD6-156F-0D85-86B1107387C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B9CA0174-59E9-5D00-94D6-83FAD40E8202}"/>
                </a:ext>
              </a:extLst>
            </p:cNvPr>
            <p:cNvPicPr/>
            <p:nvPr/>
          </p:nvPicPr>
          <p:blipFill>
            <a:blip r:embed="rId3"/>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60155542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487680"/>
          </a:xfrm>
        </p:spPr>
        <p:txBody>
          <a:bodyPr/>
          <a:lstStyle/>
          <a:p>
            <a:r>
              <a:rPr lang="es-ES" sz="3200" b="0" i="0" strike="noStrike" cap="none" spc="0" baseline="0" dirty="0">
                <a:solidFill>
                  <a:srgbClr val="000000"/>
                </a:solidFill>
                <a:effectLst/>
                <a:latin typeface="Segoe UI Semibold"/>
                <a:ea typeface="Segoe UI Semibold"/>
                <a:cs typeface="Segoe UI Semibold" charset="0"/>
              </a:rPr>
              <a:t>Referencias</a:t>
            </a:r>
          </a:p>
        </p:txBody>
      </p:sp>
      <p:sp>
        <p:nvSpPr>
          <p:cNvPr id="3" name="Oval 2">
            <a:extLst>
              <a:ext uri="{FF2B5EF4-FFF2-40B4-BE49-F238E27FC236}">
                <a16:creationId xmlns:a16="http://schemas.microsoft.com/office/drawing/2014/main" id="{28DB51EB-FFC4-B700-5863-DA665A78B2E8}"/>
              </a:ext>
              <a:ext uri="{C183D7F6-B498-43B3-948B-1728B52AA6E4}">
                <adec:decorative xmlns:adec="http://schemas.microsoft.com/office/drawing/2017/decorative" val="1"/>
              </a:ext>
            </a:extLst>
          </p:cNvPr>
          <p:cNvSpPr/>
          <p:nvPr/>
        </p:nvSpPr>
        <p:spPr bwMode="auto">
          <a:xfrm>
            <a:off x="7777956" y="1752600"/>
            <a:ext cx="3657600" cy="3657600"/>
          </a:xfrm>
          <a:prstGeom prst="ellipse">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38A6E3D5-8219-859E-F259-EFAABF71008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9419" y="1871663"/>
            <a:ext cx="3114674" cy="3114674"/>
          </a:xfrm>
          <a:prstGeom prst="rect">
            <a:avLst/>
          </a:prstGeom>
        </p:spPr>
      </p:pic>
      <p:sp>
        <p:nvSpPr>
          <p:cNvPr id="6" name="TextBox 5">
            <a:extLst>
              <a:ext uri="{FF2B5EF4-FFF2-40B4-BE49-F238E27FC236}">
                <a16:creationId xmlns:a16="http://schemas.microsoft.com/office/drawing/2014/main" id="{AB3025AB-AEC7-BBD1-3CC9-69FBAABE22C2}"/>
              </a:ext>
            </a:extLst>
          </p:cNvPr>
          <p:cNvSpPr txBox="1"/>
          <p:nvPr/>
        </p:nvSpPr>
        <p:spPr>
          <a:xfrm>
            <a:off x="756444" y="1579878"/>
            <a:ext cx="5949156" cy="2769989"/>
          </a:xfrm>
          <a:prstGeom prst="rect">
            <a:avLst/>
          </a:prstGeom>
          <a:noFill/>
        </p:spPr>
        <p:txBody>
          <a:bodyPr wrap="square" lIns="0" tIns="0" rIns="0" bIns="0" rtlCol="0">
            <a:spAutoFit/>
          </a:bodyPr>
          <a:lstStyle/>
          <a:p>
            <a:pPr algn="l"/>
            <a:r>
              <a:rPr lang="es-ES" sz="2000" b="0" i="0" strike="noStrike" cap="none" spc="0" baseline="0" dirty="0">
                <a:solidFill>
                  <a:srgbClr val="000000"/>
                </a:solidFill>
                <a:effectLst/>
                <a:latin typeface="Segoe UI"/>
                <a:ea typeface="Segoe UI"/>
                <a:cs typeface="Segoe UI"/>
              </a:rPr>
              <a:t>Obtenga más información sobre:</a:t>
            </a:r>
          </a:p>
          <a:p>
            <a:pPr marL="285750" indent="-285750" algn="l">
              <a:buFont typeface="Arial" pitchFamily="34" charset="0"/>
              <a:buChar char="•"/>
            </a:pPr>
            <a:r>
              <a:rPr lang="es-ES" sz="2000" b="0" i="0" strike="noStrike" cap="none" spc="0" baseline="0" dirty="0">
                <a:solidFill>
                  <a:srgbClr val="000000"/>
                </a:solidFill>
                <a:effectLst/>
                <a:latin typeface="Segoe UI"/>
                <a:ea typeface="Segoe UI"/>
                <a:cs typeface="Segoe UI"/>
              </a:rPr>
              <a:t>Aspectos básicos de la IA generativa</a:t>
            </a:r>
          </a:p>
          <a:p>
            <a:pPr marL="285750" indent="-285750" algn="l">
              <a:buFont typeface="Arial" pitchFamily="34" charset="0"/>
              <a:buChar char="•"/>
            </a:pPr>
            <a:r>
              <a:rPr lang="es-ES" sz="2000" b="0" i="0" strike="noStrike" cap="none" spc="0" baseline="0" dirty="0">
                <a:solidFill>
                  <a:srgbClr val="000000"/>
                </a:solidFill>
                <a:effectLst/>
                <a:latin typeface="Segoe UI"/>
                <a:ea typeface="Segoe UI"/>
                <a:cs typeface="Segoe UI"/>
              </a:rPr>
              <a:t>Aspectos básicos de Azure </a:t>
            </a:r>
            <a:r>
              <a:rPr lang="es-ES" sz="2000" b="0" i="0" strike="noStrike" cap="none" spc="0" baseline="0" dirty="0" err="1">
                <a:solidFill>
                  <a:srgbClr val="000000"/>
                </a:solidFill>
                <a:effectLst/>
                <a:latin typeface="Segoe UI"/>
                <a:ea typeface="Segoe UI"/>
                <a:cs typeface="Segoe UI"/>
              </a:rPr>
              <a:t>OpenAI</a:t>
            </a:r>
            <a:r>
              <a:rPr lang="es-ES" sz="2000" b="0" i="0" strike="noStrike" cap="none" spc="0" baseline="0" dirty="0">
                <a:solidFill>
                  <a:srgbClr val="000000"/>
                </a:solidFill>
                <a:effectLst/>
                <a:latin typeface="Segoe UI"/>
                <a:ea typeface="Segoe UI"/>
                <a:cs typeface="Segoe UI"/>
              </a:rPr>
              <a:t> </a:t>
            </a:r>
            <a:r>
              <a:rPr lang="es-ES" sz="2000" b="0" i="0" strike="noStrike" cap="none" spc="0" baseline="0" dirty="0" err="1">
                <a:solidFill>
                  <a:srgbClr val="000000"/>
                </a:solidFill>
                <a:effectLst/>
                <a:latin typeface="Segoe UI"/>
                <a:ea typeface="Segoe UI"/>
                <a:cs typeface="Segoe UI"/>
              </a:rPr>
              <a:t>Service</a:t>
            </a:r>
            <a:endParaRPr lang="es-ES" sz="2000" b="0" i="0" strike="noStrike" cap="none" spc="0" baseline="0" dirty="0">
              <a:solidFill>
                <a:srgbClr val="000000"/>
              </a:solidFill>
              <a:effectLst/>
              <a:latin typeface="Segoe UI"/>
              <a:ea typeface="Segoe UI"/>
              <a:cs typeface="Segoe UI"/>
            </a:endParaRPr>
          </a:p>
          <a:p>
            <a:pPr marL="285750" indent="-285750" algn="l">
              <a:buFont typeface="Arial" pitchFamily="34" charset="0"/>
              <a:buChar char="•"/>
            </a:pPr>
            <a:r>
              <a:rPr lang="es-ES" sz="2000" b="0" i="0" strike="noStrike" cap="none" spc="0" baseline="0" dirty="0">
                <a:solidFill>
                  <a:srgbClr val="000000"/>
                </a:solidFill>
                <a:effectLst/>
                <a:latin typeface="Segoe UI"/>
                <a:ea typeface="Segoe UI"/>
                <a:cs typeface="Segoe UI"/>
              </a:rPr>
              <a:t>Aspectos básicos de la inteligencia artificial generativa responsable</a:t>
            </a:r>
          </a:p>
          <a:p>
            <a:pPr algn="l"/>
            <a:endParaRPr lang="en-US" sz="2000" dirty="0"/>
          </a:p>
          <a:p>
            <a:r>
              <a:rPr lang="es-ES" sz="2000" b="0" i="0" strike="noStrike" cap="none" spc="0" baseline="0" dirty="0">
                <a:solidFill>
                  <a:srgbClr val="000000"/>
                </a:solidFill>
                <a:effectLst/>
                <a:latin typeface="Segoe UI"/>
                <a:ea typeface="Segoe UI"/>
                <a:cs typeface="Segoe UI"/>
              </a:rPr>
              <a:t>A través del contenido de </a:t>
            </a:r>
            <a:r>
              <a:rPr lang="es-ES" sz="2000" b="0" i="0" strike="noStrike" cap="none" spc="0" baseline="0" dirty="0" err="1">
                <a:solidFill>
                  <a:srgbClr val="000000"/>
                </a:solidFill>
                <a:effectLst/>
                <a:latin typeface="Segoe UI"/>
                <a:ea typeface="Segoe UI"/>
                <a:cs typeface="Segoe UI"/>
              </a:rPr>
              <a:t>Learn</a:t>
            </a:r>
            <a:r>
              <a:rPr lang="es-ES" sz="2000" b="0" i="0" strike="noStrike" cap="none" spc="0" baseline="0" dirty="0">
                <a:solidFill>
                  <a:srgbClr val="000000"/>
                </a:solidFill>
                <a:effectLst/>
                <a:latin typeface="Segoe UI"/>
                <a:ea typeface="Segoe UI"/>
                <a:cs typeface="Segoe UI"/>
              </a:rPr>
              <a:t>: </a:t>
            </a:r>
            <a:r>
              <a:rPr lang="es-ES" sz="2000" b="0" i="0" strike="noStrike" cap="none" spc="0" baseline="0" dirty="0">
                <a:solidFill>
                  <a:srgbClr val="000000"/>
                </a:solidFill>
                <a:effectLst/>
                <a:latin typeface="Segoe UI"/>
                <a:ea typeface="Segoe UI"/>
                <a:cs typeface="Segoe UI"/>
                <a:hlinkClick r:id="rId5"/>
              </a:rPr>
              <a:t>Aspectos básicos </a:t>
            </a:r>
            <a:br>
              <a:rPr lang="es-ES" sz="2000" b="0" i="0" strike="noStrike" cap="none" spc="0" baseline="0" dirty="0">
                <a:solidFill>
                  <a:srgbClr val="000000"/>
                </a:solidFill>
                <a:effectLst/>
                <a:latin typeface="Segoe UI"/>
                <a:ea typeface="Segoe UI"/>
                <a:cs typeface="Segoe UI"/>
                <a:hlinkClick r:id="rId5"/>
              </a:rPr>
            </a:br>
            <a:r>
              <a:rPr lang="es-ES" sz="2000" b="0" i="0" strike="noStrike" cap="none" spc="0" baseline="0" dirty="0">
                <a:solidFill>
                  <a:srgbClr val="000000"/>
                </a:solidFill>
                <a:effectLst/>
                <a:latin typeface="Segoe UI"/>
                <a:ea typeface="Segoe UI"/>
                <a:cs typeface="Segoe UI"/>
                <a:hlinkClick r:id="rId5"/>
              </a:rPr>
              <a:t>de Microsoft Azure AI: IA generativa - Formación| Microsoft </a:t>
            </a:r>
            <a:r>
              <a:rPr lang="es-ES" sz="2000" b="0" i="0" strike="noStrike" cap="none" spc="0" baseline="0" dirty="0" err="1">
                <a:solidFill>
                  <a:srgbClr val="000000"/>
                </a:solidFill>
                <a:effectLst/>
                <a:latin typeface="Segoe UI"/>
                <a:ea typeface="Segoe UI"/>
                <a:cs typeface="Segoe UI"/>
                <a:hlinkClick r:id="rId5"/>
              </a:rPr>
              <a:t>Learn</a:t>
            </a:r>
            <a:endParaRPr lang="en-US" sz="2000" dirty="0"/>
          </a:p>
        </p:txBody>
      </p:sp>
    </p:spTree>
    <p:extLst>
      <p:ext uri="{BB962C8B-B14F-4D97-AF65-F5344CB8AC3E}">
        <p14:creationId xmlns:p14="http://schemas.microsoft.com/office/powerpoint/2010/main" val="33984306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F79593F-BD06-734C-B0AD-80474CBB00AE}"/>
              </a:ext>
            </a:extLst>
          </p:cNvPr>
          <p:cNvSpPr>
            <a:spLocks noGrp="1"/>
          </p:cNvSpPr>
          <p:nvPr>
            <p:ph type="title"/>
          </p:nvPr>
        </p:nvSpPr>
        <p:spPr/>
        <p:txBody>
          <a:bodyPr/>
          <a:lstStyle/>
          <a:p>
            <a:r>
              <a:rPr lang="es-ES" sz="2000" b="0" i="0" strike="noStrike" cap="none" spc="0" baseline="0" dirty="0">
                <a:solidFill>
                  <a:srgbClr val="FFFFFF"/>
                </a:solidFill>
                <a:effectLst/>
                <a:latin typeface="Segoe UI Semibold"/>
                <a:ea typeface="Segoe UI Semibold"/>
                <a:cs typeface="Segoe UI Semibold" charset="0"/>
              </a:rPr>
              <a:t>Diapositiva de cierre</a:t>
            </a:r>
            <a:endParaRPr lang="en-IN" dirty="0"/>
          </a:p>
        </p:txBody>
      </p:sp>
    </p:spTree>
    <p:extLst>
      <p:ext uri="{BB962C8B-B14F-4D97-AF65-F5344CB8AC3E}">
        <p14:creationId xmlns:p14="http://schemas.microsoft.com/office/powerpoint/2010/main" val="6061705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487680"/>
          </a:xfrm>
        </p:spPr>
        <p:txBody>
          <a:bodyPr/>
          <a:lstStyle/>
          <a:p>
            <a:r>
              <a:rPr lang="es-ES" sz="3200" b="0" i="0" strike="noStrike" cap="none" spc="0" baseline="0" dirty="0">
                <a:solidFill>
                  <a:srgbClr val="000000"/>
                </a:solidFill>
                <a:effectLst/>
                <a:latin typeface="Segoe UI Semibold"/>
                <a:ea typeface="Segoe UI Semibold"/>
                <a:cs typeface="Segoe UI Semibold" charset="0"/>
              </a:rPr>
              <a:t>Objetivos de aprendizaje</a:t>
            </a:r>
          </a:p>
        </p:txBody>
      </p:sp>
      <p:sp>
        <p:nvSpPr>
          <p:cNvPr id="6" name="Text Placeholder 2">
            <a:extLst>
              <a:ext uri="{FF2B5EF4-FFF2-40B4-BE49-F238E27FC236}">
                <a16:creationId xmlns:a16="http://schemas.microsoft.com/office/drawing/2014/main" id="{B66DBCA5-C073-471C-F4A9-3B8F43AF1B79}"/>
              </a:ext>
            </a:extLst>
          </p:cNvPr>
          <p:cNvSpPr txBox="1"/>
          <p:nvPr/>
        </p:nvSpPr>
        <p:spPr>
          <a:xfrm>
            <a:off x="588262" y="1196620"/>
            <a:ext cx="8193024" cy="246221"/>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1800" b="0" i="0" strike="noStrike" cap="none" spc="0" baseline="0" dirty="0">
                <a:solidFill>
                  <a:srgbClr val="000000"/>
                </a:solidFill>
                <a:effectLst/>
                <a:latin typeface="Segoe UI"/>
                <a:ea typeface="Segoe UI"/>
                <a:cs typeface="Segoe UI"/>
              </a:rPr>
              <a:t>Tras finalizar este módulo, podrá:</a:t>
            </a:r>
          </a:p>
        </p:txBody>
      </p:sp>
      <p:sp>
        <p:nvSpPr>
          <p:cNvPr id="80" name="Oval 79">
            <a:extLst>
              <a:ext uri="{FF2B5EF4-FFF2-40B4-BE49-F238E27FC236}">
                <a16:creationId xmlns:a16="http://schemas.microsoft.com/office/drawing/2014/main" id="{71DB8D22-926F-853E-F0C8-764493609A16}"/>
              </a:ext>
            </a:extLst>
          </p:cNvPr>
          <p:cNvSpPr/>
          <p:nvPr/>
        </p:nvSpPr>
        <p:spPr bwMode="auto">
          <a:xfrm>
            <a:off x="624243" y="1561801"/>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s-ES" sz="2800" b="1" i="0" strike="noStrike" cap="none" spc="0" baseline="0">
                <a:solidFill>
                  <a:srgbClr val="000000"/>
                </a:solidFill>
                <a:effectLst/>
                <a:latin typeface="Segoe UI"/>
                <a:ea typeface="Segoe UI"/>
                <a:cs typeface="Segoe UI"/>
              </a:rPr>
              <a:t>1</a:t>
            </a:r>
          </a:p>
        </p:txBody>
      </p:sp>
      <p:sp>
        <p:nvSpPr>
          <p:cNvPr id="3" name="TextBox 2">
            <a:extLst>
              <a:ext uri="{FF2B5EF4-FFF2-40B4-BE49-F238E27FC236}">
                <a16:creationId xmlns:a16="http://schemas.microsoft.com/office/drawing/2014/main" id="{A7A334F9-008A-772B-75DD-94814D31A5C5}"/>
              </a:ext>
            </a:extLst>
          </p:cNvPr>
          <p:cNvSpPr txBox="1"/>
          <p:nvPr/>
        </p:nvSpPr>
        <p:spPr>
          <a:xfrm>
            <a:off x="1278673" y="1658721"/>
            <a:ext cx="6094140" cy="365760"/>
          </a:xfrm>
          <a:prstGeom prst="rect">
            <a:avLst/>
          </a:prstGeom>
          <a:noFill/>
        </p:spPr>
        <p:txBody>
          <a:bodyPr wrap="square">
            <a:spAutoFit/>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800" b="0" i="0" strike="noStrike" cap="none" spc="0" baseline="0" dirty="0">
                <a:solidFill>
                  <a:srgbClr val="000000"/>
                </a:solidFill>
                <a:effectLst/>
                <a:latin typeface="Segoe UI"/>
                <a:ea typeface="Segoe UI"/>
                <a:cs typeface="Segoe UI"/>
              </a:rPr>
              <a:t>Describir la IA generativa.</a:t>
            </a:r>
          </a:p>
        </p:txBody>
      </p:sp>
      <p:sp>
        <p:nvSpPr>
          <p:cNvPr id="98" name="Oval 97">
            <a:extLst>
              <a:ext uri="{FF2B5EF4-FFF2-40B4-BE49-F238E27FC236}">
                <a16:creationId xmlns:a16="http://schemas.microsoft.com/office/drawing/2014/main" id="{FB9D4D78-EC2D-5052-0537-EF8AA477E116}"/>
              </a:ext>
            </a:extLst>
          </p:cNvPr>
          <p:cNvSpPr/>
          <p:nvPr/>
        </p:nvSpPr>
        <p:spPr bwMode="auto">
          <a:xfrm>
            <a:off x="624243" y="2610357"/>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s-ES" sz="2800" b="1" i="0" strike="noStrike" cap="none" spc="0" baseline="0">
                <a:solidFill>
                  <a:srgbClr val="000000"/>
                </a:solidFill>
                <a:effectLst/>
                <a:latin typeface="Segoe UI"/>
                <a:ea typeface="Segoe UI"/>
                <a:cs typeface="Segoe UI"/>
              </a:rPr>
              <a:t>2</a:t>
            </a:r>
          </a:p>
        </p:txBody>
      </p:sp>
      <p:sp>
        <p:nvSpPr>
          <p:cNvPr id="4" name="TextBox 3">
            <a:extLst>
              <a:ext uri="{FF2B5EF4-FFF2-40B4-BE49-F238E27FC236}">
                <a16:creationId xmlns:a16="http://schemas.microsoft.com/office/drawing/2014/main" id="{DB579C9B-F7A4-7E0C-9200-F2877670E307}"/>
              </a:ext>
            </a:extLst>
          </p:cNvPr>
          <p:cNvSpPr txBox="1"/>
          <p:nvPr/>
        </p:nvSpPr>
        <p:spPr>
          <a:xfrm>
            <a:off x="1278672" y="2707277"/>
            <a:ext cx="7207601" cy="369332"/>
          </a:xfrm>
          <a:prstGeom prst="rect">
            <a:avLst/>
          </a:prstGeom>
          <a:noFill/>
        </p:spPr>
        <p:txBody>
          <a:bodyPr wrap="square">
            <a:spAutoFit/>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800" b="0" i="0" strike="noStrike" cap="none" spc="0" baseline="0" dirty="0">
                <a:solidFill>
                  <a:srgbClr val="000000"/>
                </a:solidFill>
                <a:effectLst/>
                <a:latin typeface="Segoe UI"/>
                <a:ea typeface="Segoe UI"/>
                <a:cs typeface="Segoe UI"/>
              </a:rPr>
              <a:t>Describir las funcionalidades de los modelos de lenguaje grande.</a:t>
            </a:r>
          </a:p>
        </p:txBody>
      </p:sp>
      <p:sp>
        <p:nvSpPr>
          <p:cNvPr id="101" name="Oval 100">
            <a:extLst>
              <a:ext uri="{FF2B5EF4-FFF2-40B4-BE49-F238E27FC236}">
                <a16:creationId xmlns:a16="http://schemas.microsoft.com/office/drawing/2014/main" id="{E06C7E83-F806-C0D7-C7A7-6090B76A8795}"/>
              </a:ext>
            </a:extLst>
          </p:cNvPr>
          <p:cNvSpPr/>
          <p:nvPr/>
        </p:nvSpPr>
        <p:spPr bwMode="auto">
          <a:xfrm>
            <a:off x="624243" y="3656520"/>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s-ES" sz="2800" b="1" i="0" strike="noStrike" cap="none" spc="0" baseline="0">
                <a:solidFill>
                  <a:srgbClr val="000000"/>
                </a:solidFill>
                <a:effectLst/>
                <a:latin typeface="Segoe UI"/>
                <a:ea typeface="Segoe UI"/>
                <a:cs typeface="Segoe UI"/>
              </a:rPr>
              <a:t>3</a:t>
            </a:r>
          </a:p>
        </p:txBody>
      </p:sp>
      <p:sp>
        <p:nvSpPr>
          <p:cNvPr id="2" name="TextBox 1">
            <a:extLst>
              <a:ext uri="{FF2B5EF4-FFF2-40B4-BE49-F238E27FC236}">
                <a16:creationId xmlns:a16="http://schemas.microsoft.com/office/drawing/2014/main" id="{8A28E3B9-67EF-5F2C-8A62-5EE3E72A0877}"/>
              </a:ext>
            </a:extLst>
          </p:cNvPr>
          <p:cNvSpPr txBox="1"/>
          <p:nvPr/>
        </p:nvSpPr>
        <p:spPr>
          <a:xfrm>
            <a:off x="1278672" y="3809227"/>
            <a:ext cx="7942110" cy="640080"/>
          </a:xfrm>
          <a:prstGeom prst="rect">
            <a:avLst/>
          </a:prstGeom>
          <a:noFill/>
        </p:spPr>
        <p:txBody>
          <a:bodyPr wrap="square">
            <a:spAutoFit/>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800" b="0" i="0" strike="noStrike" cap="none" spc="0" baseline="0" dirty="0">
                <a:solidFill>
                  <a:srgbClr val="000000"/>
                </a:solidFill>
                <a:effectLst/>
                <a:latin typeface="Segoe UI"/>
                <a:ea typeface="Segoe UI"/>
                <a:cs typeface="Segoe UI"/>
              </a:rPr>
              <a:t>Aprender a usar Azure </a:t>
            </a:r>
            <a:r>
              <a:rPr lang="es-ES" sz="1800" b="0" i="0" strike="noStrike" cap="none" spc="0" baseline="0" dirty="0" err="1">
                <a:solidFill>
                  <a:srgbClr val="000000"/>
                </a:solidFill>
                <a:effectLst/>
                <a:latin typeface="Segoe UI"/>
                <a:ea typeface="Segoe UI"/>
                <a:cs typeface="Segoe UI"/>
              </a:rPr>
              <a:t>OpenAI</a:t>
            </a:r>
            <a:r>
              <a:rPr lang="es-ES" sz="1800" b="0" i="0" strike="noStrike" cap="none" spc="0" baseline="0" dirty="0">
                <a:solidFill>
                  <a:srgbClr val="000000"/>
                </a:solidFill>
                <a:effectLst/>
                <a:latin typeface="Segoe UI"/>
                <a:ea typeface="Segoe UI"/>
                <a:cs typeface="Segoe UI"/>
              </a:rPr>
              <a:t> para crear soluciones de IA generativa.</a:t>
            </a:r>
          </a:p>
        </p:txBody>
      </p:sp>
    </p:spTree>
    <p:extLst>
      <p:ext uri="{BB962C8B-B14F-4D97-AF65-F5344CB8AC3E}">
        <p14:creationId xmlns:p14="http://schemas.microsoft.com/office/powerpoint/2010/main" val="193124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902883"/>
            <a:ext cx="7563436" cy="1097280"/>
          </a:xfrm>
        </p:spPr>
        <p:txBody>
          <a:bodyPr/>
          <a:lstStyle/>
          <a:p>
            <a:r>
              <a:rPr lang="es-ES" sz="3600" b="0" i="0" strike="noStrike" cap="none" spc="-50" baseline="0" dirty="0">
                <a:solidFill>
                  <a:srgbClr val="000000"/>
                </a:solidFill>
                <a:effectLst/>
                <a:latin typeface="Segoe UI"/>
                <a:ea typeface="Segoe UI"/>
                <a:cs typeface="Segoe UI"/>
              </a:rPr>
              <a:t>Aspectos básicos de la IA generativa</a:t>
            </a:r>
            <a:endParaRPr lang="en-US" dirty="0"/>
          </a:p>
        </p:txBody>
      </p:sp>
    </p:spTree>
    <p:extLst>
      <p:ext uri="{BB962C8B-B14F-4D97-AF65-F5344CB8AC3E}">
        <p14:creationId xmlns:p14="http://schemas.microsoft.com/office/powerpoint/2010/main" val="200581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DBC2906-EA44-4494-97C3-8FBE24F2451C}"/>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charset="0"/>
              </a:rPr>
              <a:t>¿Qué es la inteligencia artificial generativa?</a:t>
            </a:r>
            <a:endParaRPr lang="zh-CN" altLang="en-US" dirty="0"/>
          </a:p>
        </p:txBody>
      </p:sp>
      <p:sp>
        <p:nvSpPr>
          <p:cNvPr id="6" name="文本框 5">
            <a:extLst>
              <a:ext uri="{FF2B5EF4-FFF2-40B4-BE49-F238E27FC236}">
                <a16:creationId xmlns:a16="http://schemas.microsoft.com/office/drawing/2014/main" id="{0A0DD937-4127-4630-8265-DAAF331E2E2B}"/>
              </a:ext>
            </a:extLst>
          </p:cNvPr>
          <p:cNvSpPr txBox="1"/>
          <p:nvPr/>
        </p:nvSpPr>
        <p:spPr>
          <a:xfrm>
            <a:off x="588262" y="1476000"/>
            <a:ext cx="11018519" cy="1846659"/>
          </a:xfrm>
          <a:prstGeom prst="rect">
            <a:avLst/>
          </a:prstGeom>
          <a:noFill/>
        </p:spPr>
        <p:txBody>
          <a:bodyPr wrap="square" lIns="0" tIns="0" rIns="0" bIns="0" rtlCol="0">
            <a:spAutoFit/>
          </a:bodyPr>
          <a:lstStyle/>
          <a:p>
            <a:pPr>
              <a:spcBef>
                <a:spcPts val="1200"/>
              </a:spcBef>
            </a:pPr>
            <a:r>
              <a:rPr lang="es-ES" sz="2200" b="0" i="1" strike="noStrike" cap="none" spc="0" baseline="0" dirty="0">
                <a:solidFill>
                  <a:srgbClr val="000000"/>
                </a:solidFill>
                <a:effectLst/>
                <a:latin typeface="Segoe UI"/>
                <a:ea typeface="Segoe UI"/>
                <a:cs typeface="Segoe UI"/>
              </a:rPr>
              <a:t>IA:</a:t>
            </a:r>
            <a:r>
              <a:rPr lang="es-ES" sz="2200" b="1" i="0" strike="noStrike" cap="none" spc="0" baseline="0" dirty="0">
                <a:solidFill>
                  <a:srgbClr val="000000"/>
                </a:solidFill>
                <a:effectLst/>
                <a:latin typeface="Segoe UI"/>
                <a:ea typeface="Segoe UI"/>
                <a:cs typeface="Segoe UI"/>
              </a:rPr>
              <a:t> </a:t>
            </a:r>
            <a:r>
              <a:rPr lang="es-ES" sz="2200" b="0" i="0" strike="noStrike" cap="none" spc="0" baseline="0" dirty="0">
                <a:solidFill>
                  <a:srgbClr val="000000"/>
                </a:solidFill>
                <a:effectLst/>
                <a:latin typeface="Segoe UI"/>
                <a:ea typeface="Segoe UI"/>
                <a:cs typeface="Segoe UI"/>
              </a:rPr>
              <a:t>imita el comportamiento humano usando el aprendizaje automático para interactuar con el entorno y ejecutar tareas sin instrucciones explícitas sobre lo que se va a generar.</a:t>
            </a:r>
          </a:p>
          <a:p>
            <a:pPr>
              <a:spcBef>
                <a:spcPts val="1200"/>
              </a:spcBef>
            </a:pPr>
            <a:r>
              <a:rPr lang="es-ES" sz="2200" b="0" i="1" strike="noStrike" cap="none" spc="0" baseline="0" dirty="0">
                <a:solidFill>
                  <a:srgbClr val="000000"/>
                </a:solidFill>
                <a:effectLst/>
                <a:latin typeface="Segoe UI"/>
                <a:ea typeface="Segoe UI"/>
                <a:cs typeface="Segoe UI"/>
              </a:rPr>
              <a:t>IA</a:t>
            </a:r>
            <a:r>
              <a:rPr lang="es-ES" sz="2200" b="0" i="0" strike="noStrike" cap="none" spc="0" baseline="0" dirty="0">
                <a:solidFill>
                  <a:srgbClr val="000000"/>
                </a:solidFill>
                <a:effectLst/>
                <a:latin typeface="Segoe UI"/>
                <a:ea typeface="Segoe UI"/>
                <a:cs typeface="Segoe UI"/>
              </a:rPr>
              <a:t> generativa</a:t>
            </a:r>
            <a:r>
              <a:rPr lang="es-ES" sz="2200" b="0" i="1" strike="noStrike" cap="none" spc="0" baseline="0" dirty="0">
                <a:solidFill>
                  <a:srgbClr val="000000"/>
                </a:solidFill>
                <a:effectLst/>
                <a:latin typeface="Segoe UI"/>
                <a:ea typeface="Segoe UI"/>
                <a:cs typeface="Segoe UI"/>
              </a:rPr>
              <a:t>:</a:t>
            </a:r>
            <a:r>
              <a:rPr lang="es-ES" sz="2200" b="0" i="0" strike="noStrike" cap="none" spc="0" baseline="0" dirty="0">
                <a:solidFill>
                  <a:srgbClr val="000000"/>
                </a:solidFill>
                <a:effectLst/>
                <a:latin typeface="Segoe UI"/>
                <a:ea typeface="Segoe UI"/>
                <a:cs typeface="Segoe UI"/>
              </a:rPr>
              <a:t> crea contenido original, como la IA generativa que se ha integrado </a:t>
            </a:r>
            <a:br>
              <a:rPr lang="es-ES" sz="2200" b="0" i="0" strike="noStrike" cap="none" spc="0" baseline="0" dirty="0">
                <a:solidFill>
                  <a:srgbClr val="000000"/>
                </a:solidFill>
                <a:effectLst/>
                <a:latin typeface="Segoe UI"/>
                <a:ea typeface="Segoe UI"/>
                <a:cs typeface="Segoe UI"/>
              </a:rPr>
            </a:br>
            <a:r>
              <a:rPr lang="es-ES" sz="2200" b="0" i="0" strike="noStrike" cap="none" spc="0" baseline="0" dirty="0">
                <a:solidFill>
                  <a:srgbClr val="000000"/>
                </a:solidFill>
                <a:effectLst/>
                <a:latin typeface="Segoe UI"/>
                <a:ea typeface="Segoe UI"/>
                <a:cs typeface="Segoe UI"/>
              </a:rPr>
              <a:t>en aplicaciones de chat. Las aplicaciones de IA generativa toman entradas de lenguaje natural y devuelven respuestas adecuadas en diversos formatos:</a:t>
            </a:r>
            <a:endParaRPr lang="zh-CN" altLang="en-US" sz="2000" dirty="0"/>
          </a:p>
        </p:txBody>
      </p:sp>
      <p:sp>
        <p:nvSpPr>
          <p:cNvPr id="8" name="矩形 7">
            <a:extLst>
              <a:ext uri="{FF2B5EF4-FFF2-40B4-BE49-F238E27FC236}">
                <a16:creationId xmlns:a16="http://schemas.microsoft.com/office/drawing/2014/main" id="{3A5EE959-E49B-40D8-A972-B1B3BFE782F1}"/>
              </a:ext>
            </a:extLst>
          </p:cNvPr>
          <p:cNvSpPr/>
          <p:nvPr/>
        </p:nvSpPr>
        <p:spPr bwMode="auto">
          <a:xfrm>
            <a:off x="588262" y="4481567"/>
            <a:ext cx="3600000" cy="9344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0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s-ES" sz="2000" b="0" i="0" strike="noStrike" cap="none" spc="0" baseline="0" dirty="0">
                <a:solidFill>
                  <a:srgbClr val="000000"/>
                </a:solidFill>
                <a:effectLst/>
                <a:latin typeface="Segoe UI"/>
                <a:ea typeface="Segoe UI"/>
                <a:cs typeface="Segoe UI"/>
              </a:rPr>
              <a:t>Generación de lenguaje natural</a:t>
            </a:r>
            <a:endParaRPr lang="zh-CN" altLang="en-US" sz="2000" dirty="0">
              <a:solidFill>
                <a:schemeClr val="tx1"/>
              </a:solidFill>
            </a:endParaRPr>
          </a:p>
        </p:txBody>
      </p:sp>
      <p:sp>
        <p:nvSpPr>
          <p:cNvPr id="9" name="矩形 8">
            <a:extLst>
              <a:ext uri="{FF2B5EF4-FFF2-40B4-BE49-F238E27FC236}">
                <a16:creationId xmlns:a16="http://schemas.microsoft.com/office/drawing/2014/main" id="{7833EBE0-A1A9-4E57-AE95-8A66D8C650BB}"/>
              </a:ext>
            </a:extLst>
          </p:cNvPr>
          <p:cNvSpPr/>
          <p:nvPr/>
        </p:nvSpPr>
        <p:spPr bwMode="auto">
          <a:xfrm>
            <a:off x="4296000" y="4481567"/>
            <a:ext cx="3600000" cy="9344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0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s-ES" sz="2000" b="0" i="0" strike="noStrike" cap="none" spc="0" baseline="0" dirty="0">
                <a:solidFill>
                  <a:srgbClr val="000000"/>
                </a:solidFill>
                <a:effectLst/>
                <a:latin typeface="Segoe UI"/>
                <a:ea typeface="Segoe UI"/>
                <a:cs typeface="Segoe UI"/>
              </a:rPr>
              <a:t>Imagen </a:t>
            </a:r>
            <a:br>
              <a:rPr lang="es-ES" sz="2000" b="0" i="0" strike="noStrike" cap="none" spc="0" baseline="0" dirty="0">
                <a:solidFill>
                  <a:srgbClr val="000000"/>
                </a:solidFill>
                <a:effectLst/>
                <a:latin typeface="Segoe UI"/>
                <a:ea typeface="Segoe UI"/>
                <a:cs typeface="Segoe UI"/>
              </a:rPr>
            </a:br>
            <a:r>
              <a:rPr lang="es-ES" sz="2000" b="0" i="0" strike="noStrike" cap="none" spc="0" baseline="0" dirty="0">
                <a:solidFill>
                  <a:srgbClr val="000000"/>
                </a:solidFill>
                <a:effectLst/>
                <a:latin typeface="Segoe UI"/>
                <a:ea typeface="Segoe UI"/>
                <a:cs typeface="Segoe UI"/>
              </a:rPr>
              <a:t>y generación</a:t>
            </a:r>
            <a:endParaRPr lang="zh-CN" altLang="en-US" sz="2000" dirty="0">
              <a:solidFill>
                <a:schemeClr val="tx1"/>
              </a:solidFill>
            </a:endParaRPr>
          </a:p>
        </p:txBody>
      </p:sp>
      <p:sp>
        <p:nvSpPr>
          <p:cNvPr id="10" name="矩形 9">
            <a:extLst>
              <a:ext uri="{FF2B5EF4-FFF2-40B4-BE49-F238E27FC236}">
                <a16:creationId xmlns:a16="http://schemas.microsoft.com/office/drawing/2014/main" id="{E8AA810B-BC99-45A1-BCB4-EA551C18C00D}"/>
              </a:ext>
            </a:extLst>
          </p:cNvPr>
          <p:cNvSpPr/>
          <p:nvPr/>
        </p:nvSpPr>
        <p:spPr bwMode="auto">
          <a:xfrm>
            <a:off x="8003738" y="4481567"/>
            <a:ext cx="3600000" cy="9344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0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s-ES" sz="2000" b="0" i="0" strike="noStrike" cap="none" spc="0" baseline="0" dirty="0">
                <a:solidFill>
                  <a:srgbClr val="000000"/>
                </a:solidFill>
                <a:effectLst/>
                <a:latin typeface="Segoe UI"/>
                <a:ea typeface="Segoe UI"/>
                <a:cs typeface="Segoe UI"/>
              </a:rPr>
              <a:t>Generación </a:t>
            </a:r>
            <a:br>
              <a:rPr lang="es-ES" sz="2000" b="0" i="0" strike="noStrike" cap="none" spc="0" baseline="0" dirty="0">
                <a:solidFill>
                  <a:srgbClr val="000000"/>
                </a:solidFill>
                <a:effectLst/>
                <a:latin typeface="Segoe UI"/>
                <a:ea typeface="Segoe UI"/>
                <a:cs typeface="Segoe UI"/>
              </a:rPr>
            </a:br>
            <a:r>
              <a:rPr lang="es-ES" sz="2000" b="0" i="0" strike="noStrike" cap="none" spc="0" baseline="0" dirty="0">
                <a:solidFill>
                  <a:srgbClr val="000000"/>
                </a:solidFill>
                <a:effectLst/>
                <a:latin typeface="Segoe UI"/>
                <a:ea typeface="Segoe UI"/>
                <a:cs typeface="Segoe UI"/>
              </a:rPr>
              <a:t>de código</a:t>
            </a:r>
            <a:endParaRPr lang="zh-CN" altLang="en-US" sz="2000" dirty="0">
              <a:solidFill>
                <a:schemeClr val="tx1"/>
              </a:solidFill>
            </a:endParaRPr>
          </a:p>
        </p:txBody>
      </p:sp>
      <p:sp>
        <p:nvSpPr>
          <p:cNvPr id="11" name="Embed_ECCE">
            <a:extLst>
              <a:ext uri="{FF2B5EF4-FFF2-40B4-BE49-F238E27FC236}">
                <a16:creationId xmlns:a16="http://schemas.microsoft.com/office/drawing/2014/main" id="{A26CB85C-79E9-4E17-A3EA-8AA027DB0102}"/>
              </a:ext>
              <a:ext uri="{C183D7F6-B498-43B3-948B-1728B52AA6E4}">
                <adec:decorative xmlns:adec="http://schemas.microsoft.com/office/drawing/2017/decorative" val="1"/>
              </a:ext>
            </a:extLst>
          </p:cNvPr>
          <p:cNvSpPr>
            <a:spLocks noChangeAspect="1" noEditPoints="1"/>
          </p:cNvSpPr>
          <p:nvPr/>
        </p:nvSpPr>
        <p:spPr bwMode="auto">
          <a:xfrm>
            <a:off x="8376293" y="4732815"/>
            <a:ext cx="503813" cy="432000"/>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accent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5" name="PhotoCollection_E7AA">
            <a:extLst>
              <a:ext uri="{FF2B5EF4-FFF2-40B4-BE49-F238E27FC236}">
                <a16:creationId xmlns:a16="http://schemas.microsoft.com/office/drawing/2014/main" id="{769B551A-A1A7-4535-99D2-1F7ACABF4DBB}"/>
              </a:ext>
              <a:ext uri="{C183D7F6-B498-43B3-948B-1728B52AA6E4}">
                <adec:decorative xmlns:adec="http://schemas.microsoft.com/office/drawing/2017/decorative" val="1"/>
              </a:ext>
            </a:extLst>
          </p:cNvPr>
          <p:cNvSpPr>
            <a:spLocks noChangeAspect="1" noEditPoints="1"/>
          </p:cNvSpPr>
          <p:nvPr/>
        </p:nvSpPr>
        <p:spPr bwMode="auto">
          <a:xfrm>
            <a:off x="4702672" y="4765935"/>
            <a:ext cx="478697" cy="365760"/>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accent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7" name="组合 16">
            <a:extLst>
              <a:ext uri="{FF2B5EF4-FFF2-40B4-BE49-F238E27FC236}">
                <a16:creationId xmlns:a16="http://schemas.microsoft.com/office/drawing/2014/main" id="{078542D2-34FB-4C15-8299-EE121A9F4528}"/>
              </a:ext>
              <a:ext uri="{C183D7F6-B498-43B3-948B-1728B52AA6E4}">
                <adec:decorative xmlns:adec="http://schemas.microsoft.com/office/drawing/2017/decorative" val="1"/>
              </a:ext>
            </a:extLst>
          </p:cNvPr>
          <p:cNvGrpSpPr/>
          <p:nvPr/>
        </p:nvGrpSpPr>
        <p:grpSpPr>
          <a:xfrm>
            <a:off x="999741" y="4714815"/>
            <a:ext cx="468000" cy="468000"/>
            <a:chOff x="959550" y="4798277"/>
            <a:chExt cx="468000" cy="468000"/>
          </a:xfrm>
        </p:grpSpPr>
        <p:sp>
          <p:nvSpPr>
            <p:cNvPr id="14" name="Characters_E8C1" title="Icon of the letter A and a letter in another language">
              <a:extLst>
                <a:ext uri="{FF2B5EF4-FFF2-40B4-BE49-F238E27FC236}">
                  <a16:creationId xmlns:a16="http://schemas.microsoft.com/office/drawing/2014/main" id="{5A1CCB3C-1810-4B3D-801B-6B41B973D7B7}"/>
                </a:ext>
              </a:extLst>
            </p:cNvPr>
            <p:cNvSpPr>
              <a:spLocks noChangeAspect="1" noEditPoints="1"/>
            </p:cNvSpPr>
            <p:nvPr/>
          </p:nvSpPr>
          <p:spPr bwMode="auto">
            <a:xfrm>
              <a:off x="1016258" y="4849397"/>
              <a:ext cx="354584" cy="36576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accent4"/>
            </a:solidFill>
            <a:ln cap="sq">
              <a:noFill/>
            </a:ln>
          </p:spPr>
          <p:txBody>
            <a:bodyPr vert="horz" wrap="square" lIns="91440" tIns="45720" rIns="91440" bIns="45720" numCol="1" anchor="t" anchorCtr="0" compatLnSpc="1">
              <a:prstTxWarp prst="textNoShape">
                <a:avLst/>
              </a:prstTxWarp>
            </a:bodyPr>
            <a:lstStyle/>
            <a:p>
              <a:endParaRPr lang="en-US"/>
            </a:p>
          </p:txBody>
        </p:sp>
        <p:sp>
          <p:nvSpPr>
            <p:cNvPr id="16" name="矩形 15">
              <a:extLst>
                <a:ext uri="{FF2B5EF4-FFF2-40B4-BE49-F238E27FC236}">
                  <a16:creationId xmlns:a16="http://schemas.microsoft.com/office/drawing/2014/main" id="{3BE514D2-5718-4977-8D5C-C9F19A8F6D3F}"/>
                </a:ext>
              </a:extLst>
            </p:cNvPr>
            <p:cNvSpPr>
              <a:spLocks noChangeAspect="1"/>
            </p:cNvSpPr>
            <p:nvPr/>
          </p:nvSpPr>
          <p:spPr bwMode="auto">
            <a:xfrm>
              <a:off x="959550" y="4798277"/>
              <a:ext cx="468000" cy="468000"/>
            </a:xfrm>
            <a:prstGeom prst="rect">
              <a:avLst/>
            </a:prstGeom>
            <a:no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zh-CN" alt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709106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A6464-19EC-4DE9-AD34-5C5185E6DD18}"/>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charset="0"/>
              </a:rPr>
              <a:t>Modelos de lenguaje grande</a:t>
            </a:r>
            <a:endParaRPr lang="zh-CN" altLang="en-US" dirty="0"/>
          </a:p>
        </p:txBody>
      </p:sp>
      <p:sp>
        <p:nvSpPr>
          <p:cNvPr id="3" name="文本框 2">
            <a:extLst>
              <a:ext uri="{FF2B5EF4-FFF2-40B4-BE49-F238E27FC236}">
                <a16:creationId xmlns:a16="http://schemas.microsoft.com/office/drawing/2014/main" id="{1E0DCDF2-5CF2-467A-8262-F46A6FB3DAE5}"/>
              </a:ext>
            </a:extLst>
          </p:cNvPr>
          <p:cNvSpPr txBox="1"/>
          <p:nvPr/>
        </p:nvSpPr>
        <p:spPr>
          <a:xfrm>
            <a:off x="588262" y="1476000"/>
            <a:ext cx="11018519" cy="3416320"/>
          </a:xfrm>
          <a:prstGeom prst="rect">
            <a:avLst/>
          </a:prstGeom>
          <a:noFill/>
        </p:spPr>
        <p:txBody>
          <a:bodyPr wrap="square" lIns="0" tIns="0" rIns="0" bIns="0" rtlCol="0">
            <a:spAutoFit/>
          </a:bodyPr>
          <a:lstStyle/>
          <a:p>
            <a:pPr>
              <a:spcBef>
                <a:spcPts val="1200"/>
              </a:spcBef>
            </a:pPr>
            <a:r>
              <a:rPr lang="es-ES" sz="2350" b="0" i="0" strike="noStrike" cap="none" spc="0" baseline="0" dirty="0">
                <a:solidFill>
                  <a:srgbClr val="000000"/>
                </a:solidFill>
                <a:effectLst/>
                <a:latin typeface="Segoe UI"/>
                <a:ea typeface="Segoe UI"/>
                <a:cs typeface="Segoe UI"/>
              </a:rPr>
              <a:t>Las aplicaciones de IA generativa se basan en </a:t>
            </a:r>
            <a:r>
              <a:rPr lang="es-ES" sz="2350" b="0" i="1" strike="noStrike" cap="none" spc="0" baseline="0" dirty="0">
                <a:solidFill>
                  <a:srgbClr val="000000"/>
                </a:solidFill>
                <a:effectLst/>
                <a:latin typeface="Segoe UI"/>
                <a:ea typeface="Segoe UI"/>
                <a:cs typeface="Segoe UI"/>
              </a:rPr>
              <a:t>modelos de lenguaje grande</a:t>
            </a:r>
            <a:r>
              <a:rPr lang="es-ES" sz="2350" b="0" i="0" strike="noStrike" cap="none" spc="0" baseline="0" dirty="0">
                <a:solidFill>
                  <a:srgbClr val="000000"/>
                </a:solidFill>
                <a:effectLst/>
                <a:latin typeface="Segoe UI"/>
                <a:ea typeface="Segoe UI"/>
                <a:cs typeface="Segoe UI"/>
              </a:rPr>
              <a:t> </a:t>
            </a:r>
            <a:br>
              <a:rPr lang="es-ES" sz="2350" b="0" i="0" strike="noStrike" cap="none" spc="0" baseline="0" dirty="0">
                <a:solidFill>
                  <a:srgbClr val="000000"/>
                </a:solidFill>
                <a:effectLst/>
                <a:latin typeface="Segoe UI"/>
                <a:ea typeface="Segoe UI"/>
                <a:cs typeface="Segoe UI"/>
              </a:rPr>
            </a:br>
            <a:r>
              <a:rPr lang="es-ES" sz="2350" b="0" i="0" strike="noStrike" cap="none" spc="0" baseline="0" dirty="0">
                <a:solidFill>
                  <a:srgbClr val="000000"/>
                </a:solidFill>
                <a:effectLst/>
                <a:latin typeface="Segoe UI"/>
                <a:ea typeface="Segoe UI"/>
                <a:cs typeface="Segoe UI"/>
              </a:rPr>
              <a:t>(LLM), que son un tipo especializado de modelo de aprendizaje automático </a:t>
            </a:r>
            <a:br>
              <a:rPr lang="es-ES" sz="2350" b="0" i="0" strike="noStrike" cap="none" spc="0" baseline="0" dirty="0">
                <a:solidFill>
                  <a:srgbClr val="000000"/>
                </a:solidFill>
                <a:effectLst/>
                <a:latin typeface="Segoe UI"/>
                <a:ea typeface="Segoe UI"/>
                <a:cs typeface="Segoe UI"/>
              </a:rPr>
            </a:br>
            <a:r>
              <a:rPr lang="es-ES" sz="2350" b="0" i="0" strike="noStrike" cap="none" spc="0" baseline="0" dirty="0">
                <a:solidFill>
                  <a:srgbClr val="000000"/>
                </a:solidFill>
                <a:effectLst/>
                <a:latin typeface="Segoe UI"/>
                <a:ea typeface="Segoe UI"/>
                <a:cs typeface="Segoe UI"/>
              </a:rPr>
              <a:t>que se puede usar para realizar tareas de procesamiento del lenguaje natural, </a:t>
            </a:r>
            <a:br>
              <a:rPr lang="es-ES" sz="2350" b="0" i="0" strike="noStrike" cap="none" spc="0" baseline="0" dirty="0">
                <a:solidFill>
                  <a:srgbClr val="000000"/>
                </a:solidFill>
                <a:effectLst/>
                <a:latin typeface="Segoe UI"/>
                <a:ea typeface="Segoe UI"/>
                <a:cs typeface="Segoe UI"/>
              </a:rPr>
            </a:br>
            <a:r>
              <a:rPr lang="es-ES" sz="2350" b="0" i="0" strike="noStrike" cap="none" spc="0" baseline="0" dirty="0">
                <a:solidFill>
                  <a:srgbClr val="000000"/>
                </a:solidFill>
                <a:effectLst/>
                <a:latin typeface="Segoe UI"/>
                <a:ea typeface="Segoe UI"/>
                <a:cs typeface="Segoe UI"/>
              </a:rPr>
              <a:t>entre las que se incluyen:</a:t>
            </a:r>
          </a:p>
          <a:p>
            <a:pPr marL="342900" indent="-342900">
              <a:spcBef>
                <a:spcPts val="1200"/>
              </a:spcBef>
              <a:buFont typeface="Arial" pitchFamily="34" charset="0"/>
              <a:buChar char="•"/>
            </a:pPr>
            <a:r>
              <a:rPr lang="es-ES" sz="2200" b="0" i="0" strike="noStrike" cap="none" spc="0" baseline="0" dirty="0">
                <a:solidFill>
                  <a:srgbClr val="000000"/>
                </a:solidFill>
                <a:effectLst/>
                <a:latin typeface="Segoe UI"/>
                <a:ea typeface="Segoe UI"/>
                <a:cs typeface="Segoe UI"/>
              </a:rPr>
              <a:t>Determinar </a:t>
            </a:r>
            <a:r>
              <a:rPr lang="es-ES" sz="2200" b="0" i="1" strike="noStrike" cap="none" spc="0" baseline="0" dirty="0">
                <a:solidFill>
                  <a:srgbClr val="000000"/>
                </a:solidFill>
                <a:effectLst/>
                <a:latin typeface="Segoe UI"/>
                <a:ea typeface="Segoe UI"/>
                <a:cs typeface="Segoe UI"/>
              </a:rPr>
              <a:t>opiniones</a:t>
            </a:r>
            <a:r>
              <a:rPr lang="es-ES" sz="2200" b="0" i="0" strike="noStrike" cap="none" spc="0" baseline="0" dirty="0">
                <a:solidFill>
                  <a:srgbClr val="000000"/>
                </a:solidFill>
                <a:effectLst/>
                <a:latin typeface="Segoe UI"/>
                <a:ea typeface="Segoe UI"/>
                <a:cs typeface="Segoe UI"/>
              </a:rPr>
              <a:t> o clasificar de otro modo un texto de lenguaje natural.</a:t>
            </a:r>
          </a:p>
          <a:p>
            <a:pPr marL="342900" indent="-342900">
              <a:spcBef>
                <a:spcPts val="1200"/>
              </a:spcBef>
              <a:buFont typeface="Arial" pitchFamily="34" charset="0"/>
              <a:buChar char="•"/>
            </a:pPr>
            <a:r>
              <a:rPr lang="es-ES" sz="2200" b="0" i="0" strike="noStrike" cap="none" spc="0" baseline="0" dirty="0">
                <a:solidFill>
                  <a:srgbClr val="000000"/>
                </a:solidFill>
                <a:effectLst/>
                <a:latin typeface="Segoe UI"/>
                <a:ea typeface="Segoe UI"/>
                <a:cs typeface="Segoe UI"/>
              </a:rPr>
              <a:t>Resumir un texto.</a:t>
            </a:r>
          </a:p>
          <a:p>
            <a:pPr marL="342900" indent="-342900">
              <a:spcBef>
                <a:spcPts val="1200"/>
              </a:spcBef>
              <a:buFont typeface="Arial" pitchFamily="34" charset="0"/>
              <a:buChar char="•"/>
            </a:pPr>
            <a:r>
              <a:rPr lang="es-ES" sz="2200" b="0" i="0" strike="noStrike" cap="none" spc="0" baseline="0" dirty="0">
                <a:solidFill>
                  <a:srgbClr val="000000"/>
                </a:solidFill>
                <a:effectLst/>
                <a:latin typeface="Segoe UI"/>
                <a:ea typeface="Segoe UI"/>
                <a:cs typeface="Segoe UI"/>
              </a:rPr>
              <a:t>Comparar varios orígenes de texto en busca de similitud semántica.</a:t>
            </a:r>
          </a:p>
          <a:p>
            <a:pPr marL="342900" indent="-342900">
              <a:spcBef>
                <a:spcPts val="1200"/>
              </a:spcBef>
              <a:buFont typeface="Arial" pitchFamily="34" charset="0"/>
              <a:buChar char="•"/>
            </a:pPr>
            <a:r>
              <a:rPr lang="es-ES" sz="2200" b="0" i="0" strike="noStrike" cap="none" spc="0" baseline="0" dirty="0">
                <a:solidFill>
                  <a:srgbClr val="000000"/>
                </a:solidFill>
                <a:effectLst/>
                <a:latin typeface="Segoe UI"/>
                <a:ea typeface="Segoe UI"/>
                <a:cs typeface="Segoe UI"/>
              </a:rPr>
              <a:t>Generar nuevo lenguaje natural.</a:t>
            </a:r>
            <a:endParaRPr lang="zh-CN" altLang="en-US" sz="2000" dirty="0"/>
          </a:p>
        </p:txBody>
      </p:sp>
    </p:spTree>
    <p:extLst>
      <p:ext uri="{BB962C8B-B14F-4D97-AF65-F5344CB8AC3E}">
        <p14:creationId xmlns:p14="http://schemas.microsoft.com/office/powerpoint/2010/main" val="14270989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FE8B1-4812-A288-CCF5-43366A8440F3}"/>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charset="0"/>
              </a:rPr>
              <a:t>Modelos de lenguaje grande: modelo de transformador</a:t>
            </a:r>
          </a:p>
        </p:txBody>
      </p:sp>
      <p:sp>
        <p:nvSpPr>
          <p:cNvPr id="5" name="Text Placeholder 4">
            <a:extLst>
              <a:ext uri="{FF2B5EF4-FFF2-40B4-BE49-F238E27FC236}">
                <a16:creationId xmlns:a16="http://schemas.microsoft.com/office/drawing/2014/main" id="{80B14B31-8C8E-ED51-D0BC-22FB5E89F4DE}"/>
              </a:ext>
            </a:extLst>
          </p:cNvPr>
          <p:cNvSpPr>
            <a:spLocks noGrp="1"/>
          </p:cNvSpPr>
          <p:nvPr>
            <p:ph type="body" sz="quarter" idx="15"/>
          </p:nvPr>
        </p:nvSpPr>
        <p:spPr>
          <a:xfrm>
            <a:off x="569258" y="1365461"/>
            <a:ext cx="5968611" cy="4487382"/>
          </a:xfrm>
        </p:spPr>
        <p:txBody>
          <a:bodyPr/>
          <a:lstStyle/>
          <a:p>
            <a:pPr marL="0" indent="0">
              <a:buNone/>
            </a:pPr>
            <a:r>
              <a:rPr lang="es-ES" sz="1800" b="0" i="0" strike="noStrike" cap="none" spc="0" baseline="0" dirty="0">
                <a:solidFill>
                  <a:srgbClr val="000000"/>
                </a:solidFill>
                <a:effectLst/>
                <a:latin typeface="Segoe UI"/>
                <a:ea typeface="Segoe UI"/>
                <a:cs typeface="Segoe UI"/>
              </a:rPr>
              <a:t>La arquitectura del modelo de transformador consta </a:t>
            </a:r>
            <a:br>
              <a:rPr lang="es-ES" sz="1800" b="0" i="0" strike="noStrike" cap="none" spc="0" baseline="0" dirty="0">
                <a:solidFill>
                  <a:srgbClr val="000000"/>
                </a:solidFill>
                <a:effectLst/>
                <a:latin typeface="Segoe UI"/>
                <a:ea typeface="Segoe UI"/>
                <a:cs typeface="Segoe UI"/>
              </a:rPr>
            </a:br>
            <a:r>
              <a:rPr lang="es-ES" sz="1800" b="0" i="0" strike="noStrike" cap="none" spc="0" baseline="0" dirty="0">
                <a:solidFill>
                  <a:srgbClr val="000000"/>
                </a:solidFill>
                <a:effectLst/>
                <a:latin typeface="Segoe UI"/>
                <a:ea typeface="Segoe UI"/>
                <a:cs typeface="Segoe UI"/>
              </a:rPr>
              <a:t>de dos componentes principales, o bloques:</a:t>
            </a:r>
          </a:p>
          <a:p>
            <a:r>
              <a:rPr lang="es-ES" sz="1800" b="0" i="0" strike="noStrike" cap="none" spc="0" baseline="0" dirty="0">
                <a:solidFill>
                  <a:srgbClr val="000000"/>
                </a:solidFill>
                <a:effectLst/>
                <a:latin typeface="Segoe UI"/>
                <a:ea typeface="Segoe UI"/>
                <a:cs typeface="Segoe UI"/>
              </a:rPr>
              <a:t>Bloque </a:t>
            </a:r>
            <a:r>
              <a:rPr lang="es-ES" sz="1800" b="0" i="1" strike="noStrike" cap="none" spc="0" baseline="0" dirty="0">
                <a:solidFill>
                  <a:srgbClr val="000000"/>
                </a:solidFill>
                <a:effectLst/>
                <a:latin typeface="Segoe UI"/>
                <a:ea typeface="Segoe UI"/>
                <a:cs typeface="Segoe UI"/>
              </a:rPr>
              <a:t>codificador</a:t>
            </a:r>
            <a:r>
              <a:rPr lang="es-ES" sz="1800" b="0" i="0" strike="noStrike" cap="none" spc="0" baseline="0" dirty="0">
                <a:solidFill>
                  <a:srgbClr val="000000"/>
                </a:solidFill>
                <a:effectLst/>
                <a:latin typeface="Segoe UI"/>
                <a:ea typeface="Segoe UI"/>
                <a:cs typeface="Segoe UI"/>
              </a:rPr>
              <a:t> que crea representaciones semánticas del vocabulario de entrenamiento.</a:t>
            </a:r>
          </a:p>
          <a:p>
            <a:r>
              <a:rPr lang="es-ES" sz="1800" b="0" i="0" strike="noStrike" cap="none" spc="0" baseline="0" dirty="0">
                <a:solidFill>
                  <a:srgbClr val="000000"/>
                </a:solidFill>
                <a:effectLst/>
                <a:latin typeface="Segoe UI"/>
                <a:ea typeface="Segoe UI"/>
                <a:cs typeface="Segoe UI"/>
              </a:rPr>
              <a:t>Bloque </a:t>
            </a:r>
            <a:r>
              <a:rPr lang="es-ES" sz="1800" b="0" i="1" strike="noStrike" cap="none" spc="0" baseline="0" dirty="0">
                <a:solidFill>
                  <a:srgbClr val="000000"/>
                </a:solidFill>
                <a:effectLst/>
                <a:latin typeface="Segoe UI"/>
                <a:ea typeface="Segoe UI"/>
                <a:cs typeface="Segoe UI"/>
              </a:rPr>
              <a:t>descodificador</a:t>
            </a:r>
            <a:r>
              <a:rPr lang="es-ES" sz="1800" b="0" i="0" strike="noStrike" cap="none" spc="0" baseline="0" dirty="0">
                <a:solidFill>
                  <a:srgbClr val="000000"/>
                </a:solidFill>
                <a:effectLst/>
                <a:latin typeface="Segoe UI"/>
                <a:ea typeface="Segoe UI"/>
                <a:cs typeface="Segoe UI"/>
              </a:rPr>
              <a:t> que genera nuevas secuencias </a:t>
            </a:r>
            <a:br>
              <a:rPr lang="es-ES" sz="1800" b="0" i="0" strike="noStrike" cap="none" spc="0" baseline="0" dirty="0">
                <a:solidFill>
                  <a:srgbClr val="000000"/>
                </a:solidFill>
                <a:effectLst/>
                <a:latin typeface="Segoe UI"/>
                <a:ea typeface="Segoe UI"/>
                <a:cs typeface="Segoe UI"/>
              </a:rPr>
            </a:br>
            <a:r>
              <a:rPr lang="es-ES" sz="1800" b="0" i="0" strike="noStrike" cap="none" spc="0" baseline="0" dirty="0">
                <a:solidFill>
                  <a:srgbClr val="000000"/>
                </a:solidFill>
                <a:effectLst/>
                <a:latin typeface="Segoe UI"/>
                <a:ea typeface="Segoe UI"/>
                <a:cs typeface="Segoe UI"/>
              </a:rPr>
              <a:t>de lenguaje.</a:t>
            </a:r>
          </a:p>
          <a:p>
            <a:pPr marL="0" indent="0">
              <a:buNone/>
            </a:pPr>
            <a:r>
              <a:rPr lang="es-ES" sz="1800" b="0" i="0" strike="noStrike" cap="none" spc="0" baseline="0" dirty="0">
                <a:solidFill>
                  <a:srgbClr val="000000"/>
                </a:solidFill>
                <a:effectLst/>
                <a:latin typeface="Segoe UI"/>
                <a:ea typeface="Segoe UI"/>
                <a:cs typeface="Segoe UI"/>
              </a:rPr>
              <a:t>El texto se </a:t>
            </a:r>
            <a:r>
              <a:rPr lang="es-ES" sz="1800" b="0" i="1" strike="noStrike" cap="none" spc="0" baseline="0" dirty="0" err="1">
                <a:solidFill>
                  <a:srgbClr val="000000"/>
                </a:solidFill>
                <a:effectLst/>
                <a:latin typeface="Segoe UI"/>
                <a:ea typeface="Segoe UI"/>
                <a:cs typeface="Segoe UI"/>
              </a:rPr>
              <a:t>tokeniza</a:t>
            </a:r>
            <a:r>
              <a:rPr lang="es-ES" sz="1800" b="0" i="0" strike="noStrike" cap="none" spc="0" baseline="0" dirty="0">
                <a:solidFill>
                  <a:srgbClr val="000000"/>
                </a:solidFill>
                <a:effectLst/>
                <a:latin typeface="Segoe UI"/>
                <a:ea typeface="Segoe UI"/>
                <a:cs typeface="Segoe UI"/>
              </a:rPr>
              <a:t> para que cada palabra o frase </a:t>
            </a:r>
            <a:br>
              <a:rPr lang="es-ES" sz="1800" b="0" i="0" strike="noStrike" cap="none" spc="0" baseline="0" dirty="0">
                <a:solidFill>
                  <a:srgbClr val="000000"/>
                </a:solidFill>
                <a:effectLst/>
                <a:latin typeface="Segoe UI"/>
                <a:ea typeface="Segoe UI"/>
                <a:cs typeface="Segoe UI"/>
              </a:rPr>
            </a:br>
            <a:r>
              <a:rPr lang="es-ES" sz="1800" b="0" i="0" strike="noStrike" cap="none" spc="0" baseline="0" dirty="0">
                <a:solidFill>
                  <a:srgbClr val="000000"/>
                </a:solidFill>
                <a:effectLst/>
                <a:latin typeface="Segoe UI"/>
                <a:ea typeface="Segoe UI"/>
                <a:cs typeface="Segoe UI"/>
              </a:rPr>
              <a:t>se represente mediante un token numérico único.</a:t>
            </a:r>
          </a:p>
          <a:p>
            <a:pPr marL="0" indent="0">
              <a:buNone/>
            </a:pPr>
            <a:r>
              <a:rPr lang="es-ES" sz="1800" b="0" i="0" strike="noStrike" cap="none" spc="0" baseline="0" dirty="0">
                <a:solidFill>
                  <a:srgbClr val="000000"/>
                </a:solidFill>
                <a:effectLst/>
                <a:latin typeface="Segoe UI"/>
                <a:ea typeface="Segoe UI"/>
                <a:cs typeface="Segoe UI"/>
              </a:rPr>
              <a:t>A los tokens se les asignan </a:t>
            </a:r>
            <a:r>
              <a:rPr lang="es-ES" sz="1800" b="0" i="1" strike="noStrike" cap="none" spc="0" baseline="0" dirty="0">
                <a:solidFill>
                  <a:srgbClr val="000000"/>
                </a:solidFill>
                <a:effectLst/>
                <a:latin typeface="Segoe UI"/>
                <a:ea typeface="Segoe UI"/>
                <a:cs typeface="Segoe UI"/>
              </a:rPr>
              <a:t>inserciones</a:t>
            </a:r>
            <a:r>
              <a:rPr lang="es-ES" sz="1800" b="0" i="0" strike="noStrike" cap="none" spc="0" baseline="0" dirty="0">
                <a:solidFill>
                  <a:srgbClr val="000000"/>
                </a:solidFill>
                <a:effectLst/>
                <a:latin typeface="Segoe UI"/>
                <a:ea typeface="Segoe UI"/>
                <a:cs typeface="Segoe UI"/>
              </a:rPr>
              <a:t>: valores vectoriales con varias dimensiones.</a:t>
            </a:r>
          </a:p>
          <a:p>
            <a:pPr marL="0" indent="0">
              <a:buNone/>
            </a:pPr>
            <a:r>
              <a:rPr lang="es-ES" sz="1800" b="0" i="0" strike="noStrike" cap="none" spc="0" baseline="0" dirty="0">
                <a:solidFill>
                  <a:srgbClr val="000000"/>
                </a:solidFill>
                <a:effectLst/>
                <a:latin typeface="Segoe UI"/>
                <a:ea typeface="Segoe UI"/>
                <a:cs typeface="Segoe UI"/>
              </a:rPr>
              <a:t>Las capas de </a:t>
            </a:r>
            <a:r>
              <a:rPr lang="es-ES" sz="1800" b="0" i="1" strike="noStrike" cap="none" spc="0" baseline="0" dirty="0">
                <a:solidFill>
                  <a:srgbClr val="000000"/>
                </a:solidFill>
                <a:effectLst/>
                <a:latin typeface="Segoe UI"/>
                <a:ea typeface="Segoe UI"/>
                <a:cs typeface="Segoe UI"/>
              </a:rPr>
              <a:t>atención</a:t>
            </a:r>
            <a:r>
              <a:rPr lang="es-ES" sz="1800" b="0" i="0" strike="noStrike" cap="none" spc="0" baseline="0" dirty="0">
                <a:solidFill>
                  <a:srgbClr val="000000"/>
                </a:solidFill>
                <a:effectLst/>
                <a:latin typeface="Segoe UI"/>
                <a:ea typeface="Segoe UI"/>
                <a:cs typeface="Segoe UI"/>
              </a:rPr>
              <a:t> examinan cada token a su vez </a:t>
            </a:r>
            <a:br>
              <a:rPr lang="es-ES" sz="1800" b="0" i="0" strike="noStrike" cap="none" spc="0" baseline="0" dirty="0">
                <a:solidFill>
                  <a:srgbClr val="000000"/>
                </a:solidFill>
                <a:effectLst/>
                <a:latin typeface="Segoe UI"/>
                <a:ea typeface="Segoe UI"/>
                <a:cs typeface="Segoe UI"/>
              </a:rPr>
            </a:br>
            <a:r>
              <a:rPr lang="es-ES" sz="1800" b="0" i="0" strike="noStrike" cap="none" spc="0" baseline="0" dirty="0">
                <a:solidFill>
                  <a:srgbClr val="000000"/>
                </a:solidFill>
                <a:effectLst/>
                <a:latin typeface="Segoe UI"/>
                <a:ea typeface="Segoe UI"/>
                <a:cs typeface="Segoe UI"/>
              </a:rPr>
              <a:t>y determinan los valores de inserción que reflejan las relaciones semánticas entre tokens.</a:t>
            </a:r>
          </a:p>
          <a:p>
            <a:pPr marL="0" indent="0">
              <a:buNone/>
            </a:pPr>
            <a:r>
              <a:rPr lang="es-ES" sz="1800" b="0" i="0" strike="noStrike" cap="none" spc="0" baseline="0" dirty="0">
                <a:solidFill>
                  <a:srgbClr val="000000"/>
                </a:solidFill>
                <a:effectLst/>
                <a:latin typeface="Segoe UI"/>
                <a:ea typeface="Segoe UI"/>
                <a:cs typeface="Segoe UI"/>
              </a:rPr>
              <a:t>En el descodificador, estas relaciones se usan para </a:t>
            </a:r>
            <a:br>
              <a:rPr lang="es-ES" sz="1800" b="0" i="0" strike="noStrike" cap="none" spc="0" baseline="0" dirty="0">
                <a:solidFill>
                  <a:srgbClr val="000000"/>
                </a:solidFill>
                <a:effectLst/>
                <a:latin typeface="Segoe UI"/>
                <a:ea typeface="Segoe UI"/>
                <a:cs typeface="Segoe UI"/>
              </a:rPr>
            </a:br>
            <a:r>
              <a:rPr lang="es-ES" sz="1800" b="0" i="0" strike="noStrike" cap="none" spc="0" baseline="0" dirty="0">
                <a:solidFill>
                  <a:srgbClr val="000000"/>
                </a:solidFill>
                <a:effectLst/>
                <a:latin typeface="Segoe UI"/>
                <a:ea typeface="Segoe UI"/>
                <a:cs typeface="Segoe UI"/>
              </a:rPr>
              <a:t>predecir la secuencia de tokens más probable.</a:t>
            </a:r>
          </a:p>
        </p:txBody>
      </p:sp>
      <p:grpSp>
        <p:nvGrpSpPr>
          <p:cNvPr id="41" name="Group 40" descr="Large language transformer model consisting of an encoder block and a decoder block.">
            <a:extLst>
              <a:ext uri="{FF2B5EF4-FFF2-40B4-BE49-F238E27FC236}">
                <a16:creationId xmlns:a16="http://schemas.microsoft.com/office/drawing/2014/main" id="{666A8F3F-07DD-3716-F2D7-60AB84E21C57}"/>
              </a:ext>
            </a:extLst>
          </p:cNvPr>
          <p:cNvGrpSpPr/>
          <p:nvPr/>
        </p:nvGrpSpPr>
        <p:grpSpPr>
          <a:xfrm>
            <a:off x="6799320" y="1871037"/>
            <a:ext cx="4154596" cy="4340191"/>
            <a:chOff x="6111423" y="1962653"/>
            <a:chExt cx="4154596" cy="4340191"/>
          </a:xfrm>
        </p:grpSpPr>
        <p:cxnSp>
          <p:nvCxnSpPr>
            <p:cNvPr id="36" name="Straight Arrow Connector 35">
              <a:extLst>
                <a:ext uri="{FF2B5EF4-FFF2-40B4-BE49-F238E27FC236}">
                  <a16:creationId xmlns:a16="http://schemas.microsoft.com/office/drawing/2014/main" id="{EA5AB4D8-AD56-B888-ACFB-FC97098D84A6}"/>
                </a:ext>
              </a:extLst>
            </p:cNvPr>
            <p:cNvCxnSpPr>
              <a:stCxn id="19" idx="0"/>
              <a:endCxn id="24" idx="2"/>
            </p:cNvCxnSpPr>
            <p:nvPr/>
          </p:nvCxnSpPr>
          <p:spPr>
            <a:xfrm flipV="1">
              <a:off x="9228071" y="2147319"/>
              <a:ext cx="6199" cy="3294659"/>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1434272-266E-4254-DA5A-657F9438EFE9}"/>
                </a:ext>
              </a:extLst>
            </p:cNvPr>
            <p:cNvCxnSpPr>
              <a:stCxn id="10" idx="0"/>
              <a:endCxn id="18" idx="2"/>
            </p:cNvCxnSpPr>
            <p:nvPr/>
          </p:nvCxnSpPr>
          <p:spPr>
            <a:xfrm flipH="1" flipV="1">
              <a:off x="7222617" y="2522248"/>
              <a:ext cx="13676" cy="359593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EBF197-CA38-7DD1-EC33-2D09CCD4720B}"/>
                </a:ext>
              </a:extLst>
            </p:cNvPr>
            <p:cNvSpPr/>
            <p:nvPr/>
          </p:nvSpPr>
          <p:spPr bwMode="auto">
            <a:xfrm>
              <a:off x="6443534" y="3008095"/>
              <a:ext cx="1602297" cy="177846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6FB5F985-8599-E670-88C2-D6FA01F39AE2}"/>
                </a:ext>
              </a:extLst>
            </p:cNvPr>
            <p:cNvSpPr/>
            <p:nvPr/>
          </p:nvSpPr>
          <p:spPr bwMode="auto">
            <a:xfrm>
              <a:off x="8433123" y="2455097"/>
              <a:ext cx="1602297" cy="233146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FD45383F-132E-0D2D-EE23-A1A104D52803}"/>
                </a:ext>
              </a:extLst>
            </p:cNvPr>
            <p:cNvSpPr txBox="1"/>
            <p:nvPr/>
          </p:nvSpPr>
          <p:spPr>
            <a:xfrm rot="16200000">
              <a:off x="5621546" y="3801403"/>
              <a:ext cx="1256754" cy="276999"/>
            </a:xfrm>
            <a:prstGeom prst="rect">
              <a:avLst/>
            </a:prstGeom>
            <a:noFill/>
          </p:spPr>
          <p:txBody>
            <a:bodyPr wrap="none" lIns="0" tIns="0" rIns="0" bIns="0" rtlCol="0">
              <a:spAutoFit/>
            </a:bodyPr>
            <a:lstStyle/>
            <a:p>
              <a:pPr algn="l"/>
              <a:r>
                <a:rPr lang="es-ES" sz="1800" b="1" i="0" strike="noStrike" cap="none" spc="0" baseline="0" dirty="0">
                  <a:solidFill>
                    <a:srgbClr val="000000"/>
                  </a:solidFill>
                  <a:effectLst/>
                  <a:latin typeface="Segoe UI"/>
                  <a:ea typeface="Segoe UI"/>
                  <a:cs typeface="Segoe UI"/>
                </a:rPr>
                <a:t>Codificador</a:t>
              </a:r>
            </a:p>
          </p:txBody>
        </p:sp>
        <p:sp>
          <p:nvSpPr>
            <p:cNvPr id="9" name="TextBox 8">
              <a:extLst>
                <a:ext uri="{FF2B5EF4-FFF2-40B4-BE49-F238E27FC236}">
                  <a16:creationId xmlns:a16="http://schemas.microsoft.com/office/drawing/2014/main" id="{7529544E-ABC5-F069-9EF9-78C4D30EC029}"/>
                </a:ext>
              </a:extLst>
            </p:cNvPr>
            <p:cNvSpPr txBox="1"/>
            <p:nvPr/>
          </p:nvSpPr>
          <p:spPr>
            <a:xfrm rot="16200000">
              <a:off x="9318003" y="3468373"/>
              <a:ext cx="1619033" cy="276999"/>
            </a:xfrm>
            <a:prstGeom prst="rect">
              <a:avLst/>
            </a:prstGeom>
            <a:noFill/>
          </p:spPr>
          <p:txBody>
            <a:bodyPr wrap="none" lIns="0" tIns="0" rIns="0" bIns="0" rtlCol="0">
              <a:spAutoFit/>
            </a:bodyPr>
            <a:lstStyle/>
            <a:p>
              <a:pPr algn="l"/>
              <a:r>
                <a:rPr lang="es-ES" sz="1800" b="1" i="0" strike="noStrike" cap="none" spc="0" baseline="0" dirty="0">
                  <a:solidFill>
                    <a:srgbClr val="000000"/>
                  </a:solidFill>
                  <a:effectLst/>
                  <a:latin typeface="Segoe UI"/>
                  <a:ea typeface="Segoe UI"/>
                  <a:cs typeface="Segoe UI"/>
                </a:rPr>
                <a:t>Descodificador</a:t>
              </a:r>
            </a:p>
          </p:txBody>
        </p:sp>
        <p:sp>
          <p:nvSpPr>
            <p:cNvPr id="10" name="TextBox 9">
              <a:extLst>
                <a:ext uri="{FF2B5EF4-FFF2-40B4-BE49-F238E27FC236}">
                  <a16:creationId xmlns:a16="http://schemas.microsoft.com/office/drawing/2014/main" id="{D928584C-B151-8D9A-0B98-BBAD33867416}"/>
                </a:ext>
              </a:extLst>
            </p:cNvPr>
            <p:cNvSpPr txBox="1"/>
            <p:nvPr/>
          </p:nvSpPr>
          <p:spPr>
            <a:xfrm>
              <a:off x="6435144" y="6118178"/>
              <a:ext cx="1602297" cy="184666"/>
            </a:xfrm>
            <a:prstGeom prst="rect">
              <a:avLst/>
            </a:prstGeom>
            <a:solidFill>
              <a:schemeClr val="bg1"/>
            </a:solidFill>
            <a:ln>
              <a:solidFill>
                <a:schemeClr val="accent2"/>
              </a:solidFill>
            </a:ln>
          </p:spPr>
          <p:txBody>
            <a:bodyPr wrap="square" lIns="0" tIns="0" rIns="0" bIns="0" rtlCol="0">
              <a:spAutoFit/>
            </a:bodyPr>
            <a:lstStyle/>
            <a:p>
              <a:pPr algn="ctr"/>
              <a:r>
                <a:rPr lang="es-ES" sz="1200" b="0" i="0" strike="noStrike" cap="none" spc="0" baseline="0" dirty="0">
                  <a:solidFill>
                    <a:srgbClr val="000000"/>
                  </a:solidFill>
                  <a:effectLst/>
                  <a:latin typeface="Segoe UI"/>
                  <a:ea typeface="Segoe UI"/>
                  <a:cs typeface="Segoe UI"/>
                </a:rPr>
                <a:t>Texto de entrada</a:t>
              </a:r>
            </a:p>
          </p:txBody>
        </p:sp>
        <p:sp>
          <p:nvSpPr>
            <p:cNvPr id="11" name="TextBox 10">
              <a:extLst>
                <a:ext uri="{FF2B5EF4-FFF2-40B4-BE49-F238E27FC236}">
                  <a16:creationId xmlns:a16="http://schemas.microsoft.com/office/drawing/2014/main" id="{D7C25DDB-4B61-086A-6ED6-F7D369FDC65B}"/>
                </a:ext>
              </a:extLst>
            </p:cNvPr>
            <p:cNvSpPr txBox="1"/>
            <p:nvPr/>
          </p:nvSpPr>
          <p:spPr>
            <a:xfrm>
              <a:off x="6435146" y="5794666"/>
              <a:ext cx="1602297" cy="184666"/>
            </a:xfrm>
            <a:prstGeom prst="rect">
              <a:avLst/>
            </a:prstGeom>
            <a:solidFill>
              <a:schemeClr val="bg1"/>
            </a:solidFill>
            <a:ln>
              <a:solidFill>
                <a:schemeClr val="accent2"/>
              </a:solidFill>
            </a:ln>
          </p:spPr>
          <p:txBody>
            <a:bodyPr wrap="square" lIns="0" tIns="0" rIns="0" bIns="0" rtlCol="0">
              <a:spAutoFit/>
            </a:bodyPr>
            <a:lstStyle/>
            <a:p>
              <a:pPr algn="ctr"/>
              <a:r>
                <a:rPr lang="es-ES" sz="1200" b="0" i="0" strike="noStrike" cap="none" spc="0" baseline="0" dirty="0" err="1">
                  <a:solidFill>
                    <a:srgbClr val="000000"/>
                  </a:solidFill>
                  <a:effectLst/>
                  <a:latin typeface="Segoe UI"/>
                  <a:ea typeface="Segoe UI"/>
                  <a:cs typeface="Segoe UI"/>
                </a:rPr>
                <a:t>Tokenización</a:t>
              </a:r>
              <a:endParaRPr lang="es-ES" sz="1200" b="0" i="0" strike="noStrike" cap="none" spc="0" baseline="0" dirty="0">
                <a:solidFill>
                  <a:srgbClr val="000000"/>
                </a:solidFill>
                <a:effectLst/>
                <a:latin typeface="Segoe UI"/>
                <a:ea typeface="Segoe UI"/>
                <a:cs typeface="Segoe UI"/>
              </a:endParaRPr>
            </a:p>
          </p:txBody>
        </p:sp>
        <p:sp>
          <p:nvSpPr>
            <p:cNvPr id="12" name="TextBox 11">
              <a:extLst>
                <a:ext uri="{FF2B5EF4-FFF2-40B4-BE49-F238E27FC236}">
                  <a16:creationId xmlns:a16="http://schemas.microsoft.com/office/drawing/2014/main" id="{E0C79E5F-2A90-9B59-7698-F55624E62846}"/>
                </a:ext>
              </a:extLst>
            </p:cNvPr>
            <p:cNvSpPr txBox="1"/>
            <p:nvPr/>
          </p:nvSpPr>
          <p:spPr>
            <a:xfrm>
              <a:off x="6435146" y="5432575"/>
              <a:ext cx="1602297" cy="184666"/>
            </a:xfrm>
            <a:prstGeom prst="rect">
              <a:avLst/>
            </a:prstGeom>
            <a:solidFill>
              <a:schemeClr val="bg1"/>
            </a:solidFill>
            <a:ln>
              <a:solidFill>
                <a:schemeClr val="accent2"/>
              </a:solidFill>
            </a:ln>
          </p:spPr>
          <p:txBody>
            <a:bodyPr wrap="square" lIns="0" tIns="0" rIns="0" bIns="0" rtlCol="0">
              <a:spAutoFit/>
            </a:bodyPr>
            <a:lstStyle/>
            <a:p>
              <a:pPr algn="ctr"/>
              <a:r>
                <a:rPr lang="es-ES" sz="1200" b="0" i="0" strike="noStrike" cap="none" spc="0" baseline="0" dirty="0" err="1">
                  <a:solidFill>
                    <a:srgbClr val="000000"/>
                  </a:solidFill>
                  <a:effectLst/>
                  <a:latin typeface="Segoe UI"/>
                  <a:ea typeface="Segoe UI"/>
                  <a:cs typeface="Segoe UI"/>
                </a:rPr>
                <a:t>Embedding</a:t>
              </a:r>
              <a:endParaRPr lang="es-ES" sz="1200" b="0" i="0" strike="noStrike" cap="none" spc="0" baseline="0" dirty="0">
                <a:solidFill>
                  <a:srgbClr val="000000"/>
                </a:solidFill>
                <a:effectLst/>
                <a:latin typeface="Segoe UI"/>
                <a:ea typeface="Segoe UI"/>
                <a:cs typeface="Segoe UI"/>
              </a:endParaRPr>
            </a:p>
          </p:txBody>
        </p:sp>
        <p:sp>
          <p:nvSpPr>
            <p:cNvPr id="13" name="TextBox 12">
              <a:extLst>
                <a:ext uri="{FF2B5EF4-FFF2-40B4-BE49-F238E27FC236}">
                  <a16:creationId xmlns:a16="http://schemas.microsoft.com/office/drawing/2014/main" id="{741CA8EC-3D1D-D389-1770-873E1BFF4253}"/>
                </a:ext>
              </a:extLst>
            </p:cNvPr>
            <p:cNvSpPr txBox="1"/>
            <p:nvPr/>
          </p:nvSpPr>
          <p:spPr>
            <a:xfrm>
              <a:off x="6435142" y="4840105"/>
              <a:ext cx="1602297" cy="369332"/>
            </a:xfrm>
            <a:prstGeom prst="rect">
              <a:avLst/>
            </a:prstGeom>
            <a:solidFill>
              <a:schemeClr val="bg1"/>
            </a:solidFill>
            <a:ln>
              <a:solidFill>
                <a:schemeClr val="accent2"/>
              </a:solidFill>
            </a:ln>
          </p:spPr>
          <p:txBody>
            <a:bodyPr wrap="square" lIns="0" tIns="0" rIns="0" bIns="0" rtlCol="0">
              <a:spAutoFit/>
            </a:bodyPr>
            <a:lstStyle/>
            <a:p>
              <a:pPr algn="ctr"/>
              <a:r>
                <a:rPr lang="es-ES" sz="1200" b="0" i="0" strike="noStrike" cap="none" spc="0" baseline="0" dirty="0">
                  <a:solidFill>
                    <a:srgbClr val="000000"/>
                  </a:solidFill>
                  <a:effectLst/>
                  <a:latin typeface="Segoe UI"/>
                  <a:ea typeface="Segoe UI"/>
                  <a:cs typeface="Segoe UI"/>
                </a:rPr>
                <a:t>Codificación </a:t>
              </a:r>
              <a:br>
                <a:rPr lang="es-ES" sz="1200" b="0" i="0" strike="noStrike" cap="none" spc="0" baseline="0" dirty="0">
                  <a:solidFill>
                    <a:srgbClr val="000000"/>
                  </a:solidFill>
                  <a:effectLst/>
                  <a:latin typeface="Segoe UI"/>
                  <a:ea typeface="Segoe UI"/>
                  <a:cs typeface="Segoe UI"/>
                </a:rPr>
              </a:br>
              <a:r>
                <a:rPr lang="es-ES" sz="1200" b="0" i="0" strike="noStrike" cap="none" spc="0" baseline="0" dirty="0">
                  <a:solidFill>
                    <a:srgbClr val="000000"/>
                  </a:solidFill>
                  <a:effectLst/>
                  <a:latin typeface="Segoe UI"/>
                  <a:ea typeface="Segoe UI"/>
                  <a:cs typeface="Segoe UI"/>
                </a:rPr>
                <a:t>posicional</a:t>
              </a:r>
            </a:p>
          </p:txBody>
        </p:sp>
        <p:sp>
          <p:nvSpPr>
            <p:cNvPr id="14" name="TextBox 13">
              <a:extLst>
                <a:ext uri="{FF2B5EF4-FFF2-40B4-BE49-F238E27FC236}">
                  <a16:creationId xmlns:a16="http://schemas.microsoft.com/office/drawing/2014/main" id="{7E384419-D31C-9714-C211-B7D9203A32AC}"/>
                </a:ext>
              </a:extLst>
            </p:cNvPr>
            <p:cNvSpPr txBox="1"/>
            <p:nvPr/>
          </p:nvSpPr>
          <p:spPr>
            <a:xfrm>
              <a:off x="6483293" y="4336305"/>
              <a:ext cx="1478649" cy="184666"/>
            </a:xfrm>
            <a:prstGeom prst="rect">
              <a:avLst/>
            </a:prstGeom>
            <a:noFill/>
            <a:ln>
              <a:solidFill>
                <a:schemeClr val="accent2">
                  <a:lumMod val="20000"/>
                  <a:lumOff val="80000"/>
                </a:schemeClr>
              </a:solidFill>
            </a:ln>
          </p:spPr>
          <p:txBody>
            <a:bodyPr wrap="square" lIns="0" tIns="0" rIns="0" bIns="0" rtlCol="0">
              <a:spAutoFit/>
            </a:bodyPr>
            <a:lstStyle/>
            <a:p>
              <a:pPr algn="ctr"/>
              <a:r>
                <a:rPr lang="es-ES" sz="1200" b="1" i="0" strike="noStrike" cap="none" spc="0" baseline="0" dirty="0">
                  <a:solidFill>
                    <a:srgbClr val="FFFFFF"/>
                  </a:solidFill>
                  <a:effectLst/>
                  <a:latin typeface="Segoe UI"/>
                  <a:ea typeface="Segoe UI"/>
                  <a:cs typeface="Segoe UI"/>
                </a:rPr>
                <a:t>Atención</a:t>
              </a:r>
            </a:p>
          </p:txBody>
        </p:sp>
        <p:sp>
          <p:nvSpPr>
            <p:cNvPr id="15" name="TextBox 14">
              <a:extLst>
                <a:ext uri="{FF2B5EF4-FFF2-40B4-BE49-F238E27FC236}">
                  <a16:creationId xmlns:a16="http://schemas.microsoft.com/office/drawing/2014/main" id="{0D7F48B4-AECF-48B5-F2A4-FE1777F95DB8}"/>
                </a:ext>
              </a:extLst>
            </p:cNvPr>
            <p:cNvSpPr txBox="1"/>
            <p:nvPr/>
          </p:nvSpPr>
          <p:spPr>
            <a:xfrm>
              <a:off x="6483293" y="3974215"/>
              <a:ext cx="1478649" cy="184666"/>
            </a:xfrm>
            <a:prstGeom prst="rect">
              <a:avLst/>
            </a:prstGeom>
            <a:noFill/>
            <a:ln>
              <a:solidFill>
                <a:schemeClr val="accent2">
                  <a:lumMod val="20000"/>
                  <a:lumOff val="80000"/>
                </a:schemeClr>
              </a:solidFill>
            </a:ln>
          </p:spPr>
          <p:txBody>
            <a:bodyPr wrap="square" lIns="0" tIns="0" rIns="0" bIns="0" rtlCol="0">
              <a:spAutoFit/>
            </a:bodyPr>
            <a:lstStyle/>
            <a:p>
              <a:pPr algn="ctr"/>
              <a:r>
                <a:rPr lang="es-ES" sz="1200" b="0" i="0" strike="noStrike" cap="none" spc="0" baseline="0" dirty="0">
                  <a:solidFill>
                    <a:srgbClr val="FFFFFF"/>
                  </a:solidFill>
                  <a:effectLst/>
                  <a:latin typeface="Segoe UI"/>
                  <a:ea typeface="Segoe UI"/>
                  <a:cs typeface="Segoe UI"/>
                </a:rPr>
                <a:t>Redirección de fuente</a:t>
              </a:r>
            </a:p>
          </p:txBody>
        </p:sp>
        <p:sp>
          <p:nvSpPr>
            <p:cNvPr id="16" name="TextBox 15">
              <a:extLst>
                <a:ext uri="{FF2B5EF4-FFF2-40B4-BE49-F238E27FC236}">
                  <a16:creationId xmlns:a16="http://schemas.microsoft.com/office/drawing/2014/main" id="{CDE510F9-A9B1-5303-98C7-F5D207D359A3}"/>
                </a:ext>
              </a:extLst>
            </p:cNvPr>
            <p:cNvSpPr txBox="1"/>
            <p:nvPr/>
          </p:nvSpPr>
          <p:spPr>
            <a:xfrm>
              <a:off x="6483293" y="3550676"/>
              <a:ext cx="1478649" cy="184666"/>
            </a:xfrm>
            <a:prstGeom prst="rect">
              <a:avLst/>
            </a:prstGeom>
            <a:noFill/>
            <a:ln>
              <a:solidFill>
                <a:schemeClr val="accent2">
                  <a:lumMod val="20000"/>
                  <a:lumOff val="80000"/>
                </a:schemeClr>
              </a:solidFill>
            </a:ln>
          </p:spPr>
          <p:txBody>
            <a:bodyPr wrap="square" lIns="0" tIns="0" rIns="0" bIns="0" rtlCol="0">
              <a:spAutoFit/>
            </a:bodyPr>
            <a:lstStyle/>
            <a:p>
              <a:pPr algn="ctr"/>
              <a:r>
                <a:rPr lang="es-ES" sz="1200" b="1" i="0" strike="noStrike" cap="none" spc="0" baseline="0" dirty="0">
                  <a:solidFill>
                    <a:srgbClr val="FFFFFF"/>
                  </a:solidFill>
                  <a:effectLst/>
                  <a:latin typeface="Segoe UI"/>
                  <a:ea typeface="Segoe UI"/>
                  <a:cs typeface="Segoe UI"/>
                </a:rPr>
                <a:t>Atención</a:t>
              </a:r>
            </a:p>
          </p:txBody>
        </p:sp>
        <p:sp>
          <p:nvSpPr>
            <p:cNvPr id="17" name="TextBox 16">
              <a:extLst>
                <a:ext uri="{FF2B5EF4-FFF2-40B4-BE49-F238E27FC236}">
                  <a16:creationId xmlns:a16="http://schemas.microsoft.com/office/drawing/2014/main" id="{B96E78A3-FE5E-1D70-D3F7-93CF53247762}"/>
                </a:ext>
              </a:extLst>
            </p:cNvPr>
            <p:cNvSpPr txBox="1"/>
            <p:nvPr/>
          </p:nvSpPr>
          <p:spPr>
            <a:xfrm>
              <a:off x="6483293" y="3188586"/>
              <a:ext cx="1478649" cy="184666"/>
            </a:xfrm>
            <a:prstGeom prst="rect">
              <a:avLst/>
            </a:prstGeom>
            <a:noFill/>
            <a:ln>
              <a:solidFill>
                <a:schemeClr val="accent2">
                  <a:lumMod val="20000"/>
                  <a:lumOff val="80000"/>
                </a:schemeClr>
              </a:solidFill>
            </a:ln>
          </p:spPr>
          <p:txBody>
            <a:bodyPr wrap="square" lIns="0" tIns="0" rIns="0" bIns="0" rtlCol="0">
              <a:spAutoFit/>
            </a:bodyPr>
            <a:lstStyle/>
            <a:p>
              <a:pPr algn="ctr"/>
              <a:r>
                <a:rPr lang="es-ES" sz="1200" b="0" i="0" strike="noStrike" cap="none" spc="0" baseline="0" dirty="0">
                  <a:solidFill>
                    <a:srgbClr val="FFFFFF"/>
                  </a:solidFill>
                  <a:effectLst/>
                  <a:latin typeface="Segoe UI"/>
                  <a:ea typeface="Segoe UI"/>
                  <a:cs typeface="Segoe UI"/>
                </a:rPr>
                <a:t>Redirección de fuente</a:t>
              </a:r>
            </a:p>
          </p:txBody>
        </p:sp>
        <p:sp>
          <p:nvSpPr>
            <p:cNvPr id="18" name="TextBox 17">
              <a:extLst>
                <a:ext uri="{FF2B5EF4-FFF2-40B4-BE49-F238E27FC236}">
                  <a16:creationId xmlns:a16="http://schemas.microsoft.com/office/drawing/2014/main" id="{19E31225-4C02-B2F9-EC3B-70F7CF087A94}"/>
                </a:ext>
              </a:extLst>
            </p:cNvPr>
            <p:cNvSpPr txBox="1"/>
            <p:nvPr/>
          </p:nvSpPr>
          <p:spPr>
            <a:xfrm>
              <a:off x="6421468" y="1968250"/>
              <a:ext cx="1602297" cy="553998"/>
            </a:xfrm>
            <a:prstGeom prst="rect">
              <a:avLst/>
            </a:prstGeom>
            <a:solidFill>
              <a:schemeClr val="bg1"/>
            </a:solidFill>
            <a:ln>
              <a:solidFill>
                <a:schemeClr val="accent2"/>
              </a:solidFill>
            </a:ln>
          </p:spPr>
          <p:txBody>
            <a:bodyPr wrap="square" lIns="0" tIns="0" rIns="0" bIns="0" rtlCol="0">
              <a:spAutoFit/>
            </a:bodyPr>
            <a:lstStyle/>
            <a:p>
              <a:pPr algn="ctr"/>
              <a:r>
                <a:rPr lang="es-ES" sz="1200" b="0" i="0" strike="noStrike" cap="none" spc="0" baseline="0" dirty="0">
                  <a:solidFill>
                    <a:srgbClr val="000000"/>
                  </a:solidFill>
                  <a:effectLst/>
                  <a:latin typeface="Segoe UI"/>
                  <a:ea typeface="Segoe UI"/>
                  <a:cs typeface="Segoe UI"/>
                </a:rPr>
                <a:t>Características (inserciones enriquecidas)</a:t>
              </a:r>
            </a:p>
          </p:txBody>
        </p:sp>
        <p:sp>
          <p:nvSpPr>
            <p:cNvPr id="19" name="TextBox 18">
              <a:extLst>
                <a:ext uri="{FF2B5EF4-FFF2-40B4-BE49-F238E27FC236}">
                  <a16:creationId xmlns:a16="http://schemas.microsoft.com/office/drawing/2014/main" id="{C969E63A-6F41-B432-7B18-24D53FD21D8E}"/>
                </a:ext>
              </a:extLst>
            </p:cNvPr>
            <p:cNvSpPr txBox="1"/>
            <p:nvPr/>
          </p:nvSpPr>
          <p:spPr>
            <a:xfrm>
              <a:off x="8426922" y="5441978"/>
              <a:ext cx="1602297" cy="184666"/>
            </a:xfrm>
            <a:prstGeom prst="rect">
              <a:avLst/>
            </a:prstGeom>
            <a:noFill/>
            <a:ln>
              <a:solidFill>
                <a:schemeClr val="accent2"/>
              </a:solidFill>
            </a:ln>
          </p:spPr>
          <p:txBody>
            <a:bodyPr wrap="square" lIns="0" tIns="0" rIns="0" bIns="0" rtlCol="0">
              <a:spAutoFit/>
            </a:bodyPr>
            <a:lstStyle/>
            <a:p>
              <a:pPr algn="ctr"/>
              <a:r>
                <a:rPr lang="es-ES" sz="1200" b="0" i="0" strike="noStrike" cap="none" spc="0" baseline="0" dirty="0">
                  <a:solidFill>
                    <a:srgbClr val="000000"/>
                  </a:solidFill>
                  <a:effectLst/>
                  <a:latin typeface="Segoe UI"/>
                  <a:ea typeface="Segoe UI"/>
                  <a:cs typeface="Segoe UI"/>
                </a:rPr>
                <a:t>Entrada</a:t>
              </a:r>
            </a:p>
          </p:txBody>
        </p:sp>
        <p:sp>
          <p:nvSpPr>
            <p:cNvPr id="22" name="TextBox 21">
              <a:extLst>
                <a:ext uri="{FF2B5EF4-FFF2-40B4-BE49-F238E27FC236}">
                  <a16:creationId xmlns:a16="http://schemas.microsoft.com/office/drawing/2014/main" id="{F9E8AA3D-07F5-04D3-45FC-4751B8E6ADA5}"/>
                </a:ext>
              </a:extLst>
            </p:cNvPr>
            <p:cNvSpPr txBox="1"/>
            <p:nvPr/>
          </p:nvSpPr>
          <p:spPr>
            <a:xfrm>
              <a:off x="8455191" y="4383839"/>
              <a:ext cx="1478649" cy="184666"/>
            </a:xfrm>
            <a:prstGeom prst="rect">
              <a:avLst/>
            </a:prstGeom>
            <a:noFill/>
            <a:ln>
              <a:solidFill>
                <a:schemeClr val="accent2">
                  <a:lumMod val="20000"/>
                  <a:lumOff val="80000"/>
                </a:schemeClr>
              </a:solidFill>
            </a:ln>
          </p:spPr>
          <p:txBody>
            <a:bodyPr wrap="square" lIns="0" tIns="0" rIns="0" bIns="0" rtlCol="0">
              <a:spAutoFit/>
            </a:bodyPr>
            <a:lstStyle/>
            <a:p>
              <a:pPr algn="ctr"/>
              <a:r>
                <a:rPr lang="es-ES" sz="1200" b="1" i="0" strike="noStrike" cap="none" spc="0" baseline="0" dirty="0">
                  <a:solidFill>
                    <a:srgbClr val="FFFFFF"/>
                  </a:solidFill>
                  <a:effectLst/>
                  <a:latin typeface="Segoe UI"/>
                  <a:ea typeface="Segoe UI"/>
                  <a:cs typeface="Segoe UI"/>
                </a:rPr>
                <a:t>Atención</a:t>
              </a:r>
            </a:p>
          </p:txBody>
        </p:sp>
        <p:sp>
          <p:nvSpPr>
            <p:cNvPr id="23" name="TextBox 22">
              <a:extLst>
                <a:ext uri="{FF2B5EF4-FFF2-40B4-BE49-F238E27FC236}">
                  <a16:creationId xmlns:a16="http://schemas.microsoft.com/office/drawing/2014/main" id="{9C072AC1-07E8-73B5-AA1F-248BE546696A}"/>
                </a:ext>
              </a:extLst>
            </p:cNvPr>
            <p:cNvSpPr txBox="1"/>
            <p:nvPr/>
          </p:nvSpPr>
          <p:spPr>
            <a:xfrm>
              <a:off x="8455191" y="4021749"/>
              <a:ext cx="1478649" cy="184666"/>
            </a:xfrm>
            <a:prstGeom prst="rect">
              <a:avLst/>
            </a:prstGeom>
            <a:noFill/>
            <a:ln>
              <a:solidFill>
                <a:schemeClr val="accent2">
                  <a:lumMod val="20000"/>
                  <a:lumOff val="80000"/>
                </a:schemeClr>
              </a:solidFill>
            </a:ln>
          </p:spPr>
          <p:txBody>
            <a:bodyPr wrap="square" lIns="0" tIns="0" rIns="0" bIns="0" rtlCol="0">
              <a:spAutoFit/>
            </a:bodyPr>
            <a:lstStyle/>
            <a:p>
              <a:pPr algn="ctr"/>
              <a:r>
                <a:rPr lang="es-ES" sz="1200" b="0" i="0" strike="noStrike" cap="none" spc="0" baseline="0" dirty="0">
                  <a:solidFill>
                    <a:srgbClr val="FFFFFF"/>
                  </a:solidFill>
                  <a:effectLst/>
                  <a:latin typeface="Segoe UI"/>
                  <a:ea typeface="Segoe UI"/>
                  <a:cs typeface="Segoe UI"/>
                </a:rPr>
                <a:t>Redirección de fuente</a:t>
              </a:r>
            </a:p>
          </p:txBody>
        </p:sp>
        <p:sp>
          <p:nvSpPr>
            <p:cNvPr id="24" name="TextBox 23">
              <a:extLst>
                <a:ext uri="{FF2B5EF4-FFF2-40B4-BE49-F238E27FC236}">
                  <a16:creationId xmlns:a16="http://schemas.microsoft.com/office/drawing/2014/main" id="{CEBC6717-2B04-B2D7-9CDD-40AEB48F1304}"/>
                </a:ext>
              </a:extLst>
            </p:cNvPr>
            <p:cNvSpPr txBox="1"/>
            <p:nvPr/>
          </p:nvSpPr>
          <p:spPr>
            <a:xfrm>
              <a:off x="8433121" y="1962653"/>
              <a:ext cx="1602297" cy="184666"/>
            </a:xfrm>
            <a:prstGeom prst="rect">
              <a:avLst/>
            </a:prstGeom>
            <a:noFill/>
            <a:ln>
              <a:solidFill>
                <a:schemeClr val="accent2"/>
              </a:solidFill>
            </a:ln>
          </p:spPr>
          <p:txBody>
            <a:bodyPr wrap="square" lIns="0" tIns="0" rIns="0" bIns="0" rtlCol="0">
              <a:spAutoFit/>
            </a:bodyPr>
            <a:lstStyle/>
            <a:p>
              <a:pPr algn="ctr"/>
              <a:r>
                <a:rPr lang="es-ES" sz="1200" b="0" i="0" strike="noStrike" cap="none" spc="0" baseline="0" dirty="0">
                  <a:solidFill>
                    <a:srgbClr val="000000"/>
                  </a:solidFill>
                  <a:effectLst/>
                  <a:latin typeface="Segoe UI"/>
                  <a:ea typeface="Segoe UI"/>
                  <a:cs typeface="Segoe UI"/>
                </a:rPr>
                <a:t>Salida</a:t>
              </a:r>
            </a:p>
          </p:txBody>
        </p:sp>
        <p:cxnSp>
          <p:nvCxnSpPr>
            <p:cNvPr id="26" name="Straight Arrow Connector 25">
              <a:extLst>
                <a:ext uri="{FF2B5EF4-FFF2-40B4-BE49-F238E27FC236}">
                  <a16:creationId xmlns:a16="http://schemas.microsoft.com/office/drawing/2014/main" id="{D8863A61-83D5-8C32-F22A-A066365B9EA2}"/>
                </a:ext>
              </a:extLst>
            </p:cNvPr>
            <p:cNvCxnSpPr>
              <a:stCxn id="24" idx="3"/>
              <a:endCxn id="19" idx="3"/>
            </p:cNvCxnSpPr>
            <p:nvPr/>
          </p:nvCxnSpPr>
          <p:spPr>
            <a:xfrm flipH="1">
              <a:off x="10029219" y="2054986"/>
              <a:ext cx="6199" cy="3479325"/>
            </a:xfrm>
            <a:prstGeom prst="bentConnector3">
              <a:avLst>
                <a:gd name="adj1" fmla="val -3687692"/>
              </a:avLst>
            </a:prstGeom>
            <a:ln w="28575">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1D73AA8-E84B-0B71-BB6D-63B0484A55DE}"/>
                </a:ext>
              </a:extLst>
            </p:cNvPr>
            <p:cNvSpPr txBox="1"/>
            <p:nvPr/>
          </p:nvSpPr>
          <p:spPr>
            <a:xfrm>
              <a:off x="8450387" y="3674646"/>
              <a:ext cx="1478649" cy="184666"/>
            </a:xfrm>
            <a:prstGeom prst="rect">
              <a:avLst/>
            </a:prstGeom>
            <a:noFill/>
            <a:ln>
              <a:solidFill>
                <a:schemeClr val="accent2">
                  <a:lumMod val="20000"/>
                  <a:lumOff val="80000"/>
                </a:schemeClr>
              </a:solidFill>
            </a:ln>
          </p:spPr>
          <p:txBody>
            <a:bodyPr wrap="square" lIns="0" tIns="0" rIns="0" bIns="0" rtlCol="0">
              <a:spAutoFit/>
            </a:bodyPr>
            <a:lstStyle/>
            <a:p>
              <a:pPr algn="ctr"/>
              <a:r>
                <a:rPr lang="es-ES" sz="1200" b="1" i="0" strike="noStrike" cap="none" spc="0" baseline="0" dirty="0">
                  <a:solidFill>
                    <a:srgbClr val="FFFFFF"/>
                  </a:solidFill>
                  <a:effectLst/>
                  <a:latin typeface="Segoe UI"/>
                  <a:ea typeface="Segoe UI"/>
                  <a:cs typeface="Segoe UI"/>
                </a:rPr>
                <a:t>Atención</a:t>
              </a:r>
            </a:p>
          </p:txBody>
        </p:sp>
        <p:sp>
          <p:nvSpPr>
            <p:cNvPr id="28" name="TextBox 27">
              <a:extLst>
                <a:ext uri="{FF2B5EF4-FFF2-40B4-BE49-F238E27FC236}">
                  <a16:creationId xmlns:a16="http://schemas.microsoft.com/office/drawing/2014/main" id="{0EBED502-720C-E2A7-473C-48AC1E8C5D07}"/>
                </a:ext>
              </a:extLst>
            </p:cNvPr>
            <p:cNvSpPr txBox="1"/>
            <p:nvPr/>
          </p:nvSpPr>
          <p:spPr>
            <a:xfrm>
              <a:off x="8450387" y="3312556"/>
              <a:ext cx="1478649" cy="184666"/>
            </a:xfrm>
            <a:prstGeom prst="rect">
              <a:avLst/>
            </a:prstGeom>
            <a:noFill/>
            <a:ln>
              <a:solidFill>
                <a:schemeClr val="accent2">
                  <a:lumMod val="20000"/>
                  <a:lumOff val="80000"/>
                </a:schemeClr>
              </a:solidFill>
            </a:ln>
          </p:spPr>
          <p:txBody>
            <a:bodyPr wrap="square" lIns="0" tIns="0" rIns="0" bIns="0" rtlCol="0">
              <a:spAutoFit/>
            </a:bodyPr>
            <a:lstStyle/>
            <a:p>
              <a:pPr algn="ctr"/>
              <a:r>
                <a:rPr lang="es-ES" sz="1200" b="0" i="0" strike="noStrike" cap="none" spc="0" baseline="0" dirty="0">
                  <a:solidFill>
                    <a:srgbClr val="FFFFFF"/>
                  </a:solidFill>
                  <a:effectLst/>
                  <a:latin typeface="Segoe UI"/>
                  <a:ea typeface="Segoe UI"/>
                  <a:cs typeface="Segoe UI"/>
                </a:rPr>
                <a:t>Redirección de fuente</a:t>
              </a:r>
            </a:p>
          </p:txBody>
        </p:sp>
        <p:sp>
          <p:nvSpPr>
            <p:cNvPr id="29" name="TextBox 28">
              <a:extLst>
                <a:ext uri="{FF2B5EF4-FFF2-40B4-BE49-F238E27FC236}">
                  <a16:creationId xmlns:a16="http://schemas.microsoft.com/office/drawing/2014/main" id="{3149461B-F106-09A6-F587-11B9BED22719}"/>
                </a:ext>
              </a:extLst>
            </p:cNvPr>
            <p:cNvSpPr txBox="1"/>
            <p:nvPr/>
          </p:nvSpPr>
          <p:spPr>
            <a:xfrm>
              <a:off x="8445587" y="2948675"/>
              <a:ext cx="1478649" cy="184666"/>
            </a:xfrm>
            <a:prstGeom prst="rect">
              <a:avLst/>
            </a:prstGeom>
            <a:noFill/>
            <a:ln>
              <a:solidFill>
                <a:schemeClr val="accent2">
                  <a:lumMod val="20000"/>
                  <a:lumOff val="80000"/>
                </a:schemeClr>
              </a:solidFill>
            </a:ln>
          </p:spPr>
          <p:txBody>
            <a:bodyPr wrap="square" lIns="0" tIns="0" rIns="0" bIns="0" rtlCol="0">
              <a:spAutoFit/>
            </a:bodyPr>
            <a:lstStyle/>
            <a:p>
              <a:pPr algn="ctr"/>
              <a:r>
                <a:rPr lang="es-ES" sz="1200" b="1" i="0" strike="noStrike" cap="none" spc="0" baseline="0" dirty="0">
                  <a:solidFill>
                    <a:srgbClr val="FFFFFF"/>
                  </a:solidFill>
                  <a:effectLst/>
                  <a:latin typeface="Segoe UI"/>
                  <a:ea typeface="Segoe UI"/>
                  <a:cs typeface="Segoe UI"/>
                </a:rPr>
                <a:t>Atención</a:t>
              </a:r>
            </a:p>
          </p:txBody>
        </p:sp>
        <p:sp>
          <p:nvSpPr>
            <p:cNvPr id="30" name="TextBox 29">
              <a:extLst>
                <a:ext uri="{FF2B5EF4-FFF2-40B4-BE49-F238E27FC236}">
                  <a16:creationId xmlns:a16="http://schemas.microsoft.com/office/drawing/2014/main" id="{E21A7750-F909-01A2-B785-E806B5FCD2F4}"/>
                </a:ext>
              </a:extLst>
            </p:cNvPr>
            <p:cNvSpPr txBox="1"/>
            <p:nvPr/>
          </p:nvSpPr>
          <p:spPr>
            <a:xfrm>
              <a:off x="8445587" y="2586585"/>
              <a:ext cx="1478649" cy="184666"/>
            </a:xfrm>
            <a:prstGeom prst="rect">
              <a:avLst/>
            </a:prstGeom>
            <a:noFill/>
            <a:ln>
              <a:solidFill>
                <a:schemeClr val="accent2">
                  <a:lumMod val="20000"/>
                  <a:lumOff val="80000"/>
                </a:schemeClr>
              </a:solidFill>
            </a:ln>
          </p:spPr>
          <p:txBody>
            <a:bodyPr wrap="square" lIns="0" tIns="0" rIns="0" bIns="0" rtlCol="0">
              <a:spAutoFit/>
            </a:bodyPr>
            <a:lstStyle/>
            <a:p>
              <a:pPr algn="ctr"/>
              <a:r>
                <a:rPr lang="es-ES" sz="1200" b="0" i="0" strike="noStrike" cap="none" spc="0" baseline="0" dirty="0">
                  <a:solidFill>
                    <a:srgbClr val="FFFFFF"/>
                  </a:solidFill>
                  <a:effectLst/>
                  <a:latin typeface="Segoe UI"/>
                  <a:ea typeface="Segoe UI"/>
                  <a:cs typeface="Segoe UI"/>
                </a:rPr>
                <a:t>Redirección de fuente</a:t>
              </a:r>
            </a:p>
          </p:txBody>
        </p:sp>
        <p:cxnSp>
          <p:nvCxnSpPr>
            <p:cNvPr id="33" name="Connector: Elbow 32">
              <a:extLst>
                <a:ext uri="{FF2B5EF4-FFF2-40B4-BE49-F238E27FC236}">
                  <a16:creationId xmlns:a16="http://schemas.microsoft.com/office/drawing/2014/main" id="{47808C53-E56E-48EB-D4EF-2ABDA57C56D8}"/>
                </a:ext>
              </a:extLst>
            </p:cNvPr>
            <p:cNvCxnSpPr>
              <a:stCxn id="18" idx="3"/>
              <a:endCxn id="27" idx="1"/>
            </p:cNvCxnSpPr>
            <p:nvPr/>
          </p:nvCxnSpPr>
          <p:spPr>
            <a:xfrm>
              <a:off x="8023765" y="2245249"/>
              <a:ext cx="426622" cy="1521730"/>
            </a:xfrm>
            <a:prstGeom prst="bentConnector3">
              <a:avLst>
                <a:gd name="adj1" fmla="val 50000"/>
              </a:avLst>
            </a:prstGeom>
            <a:ln w="28575">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D45A521-AD4C-525A-FA18-4375E6D02BCD}"/>
                </a:ext>
              </a:extLst>
            </p:cNvPr>
            <p:cNvSpPr txBox="1"/>
            <p:nvPr/>
          </p:nvSpPr>
          <p:spPr>
            <a:xfrm>
              <a:off x="8445585" y="4858095"/>
              <a:ext cx="1602297" cy="369332"/>
            </a:xfrm>
            <a:prstGeom prst="rect">
              <a:avLst/>
            </a:prstGeom>
            <a:solidFill>
              <a:schemeClr val="bg1"/>
            </a:solidFill>
            <a:ln>
              <a:solidFill>
                <a:schemeClr val="accent2"/>
              </a:solidFill>
            </a:ln>
          </p:spPr>
          <p:txBody>
            <a:bodyPr wrap="square" lIns="0" tIns="0" rIns="0" bIns="0" rtlCol="0">
              <a:spAutoFit/>
            </a:bodyPr>
            <a:lstStyle/>
            <a:p>
              <a:pPr algn="ctr"/>
              <a:r>
                <a:rPr lang="es-ES" sz="1200" b="0" i="0" strike="noStrike" cap="none" spc="0" baseline="0" dirty="0">
                  <a:solidFill>
                    <a:srgbClr val="000000"/>
                  </a:solidFill>
                  <a:effectLst/>
                  <a:latin typeface="Segoe UI"/>
                  <a:ea typeface="Segoe UI"/>
                  <a:cs typeface="Segoe UI"/>
                </a:rPr>
                <a:t>Codificación </a:t>
              </a:r>
              <a:br>
                <a:rPr lang="es-ES" sz="1200" b="0" i="0" strike="noStrike" cap="none" spc="0" baseline="0" dirty="0">
                  <a:solidFill>
                    <a:srgbClr val="000000"/>
                  </a:solidFill>
                  <a:effectLst/>
                  <a:latin typeface="Segoe UI"/>
                  <a:ea typeface="Segoe UI"/>
                  <a:cs typeface="Segoe UI"/>
                </a:rPr>
              </a:br>
              <a:r>
                <a:rPr lang="es-ES" sz="1200" b="0" i="0" strike="noStrike" cap="none" spc="0" baseline="0" dirty="0">
                  <a:solidFill>
                    <a:srgbClr val="000000"/>
                  </a:solidFill>
                  <a:effectLst/>
                  <a:latin typeface="Segoe UI"/>
                  <a:ea typeface="Segoe UI"/>
                  <a:cs typeface="Segoe UI"/>
                </a:rPr>
                <a:t>posicional</a:t>
              </a:r>
            </a:p>
          </p:txBody>
        </p:sp>
      </p:grpSp>
    </p:spTree>
    <p:extLst>
      <p:ext uri="{BB962C8B-B14F-4D97-AF65-F5344CB8AC3E}">
        <p14:creationId xmlns:p14="http://schemas.microsoft.com/office/powerpoint/2010/main" val="19880287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A6464-19EC-4DE9-AD34-5C5185E6DD18}"/>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charset="0"/>
              </a:rPr>
              <a:t>Modelos de lenguaje grande: </a:t>
            </a:r>
            <a:r>
              <a:rPr lang="es-ES" sz="3200" b="0" i="0" strike="noStrike" cap="none" spc="0" baseline="0" dirty="0" err="1">
                <a:solidFill>
                  <a:srgbClr val="000000"/>
                </a:solidFill>
                <a:effectLst/>
                <a:latin typeface="Segoe UI Semibold"/>
                <a:ea typeface="Segoe UI Semibold"/>
                <a:cs typeface="Segoe UI Semibold" charset="0"/>
              </a:rPr>
              <a:t>tokenización</a:t>
            </a:r>
            <a:endParaRPr lang="es-ES" sz="3200" b="0" i="0" strike="noStrike" cap="none" spc="0" baseline="0" dirty="0">
              <a:solidFill>
                <a:srgbClr val="000000"/>
              </a:solidFill>
              <a:effectLst/>
              <a:latin typeface="Segoe UI Semibold"/>
              <a:ea typeface="Segoe UI Semibold"/>
              <a:cs typeface="Segoe UI Semibold" charset="0"/>
            </a:endParaRPr>
          </a:p>
        </p:txBody>
      </p:sp>
      <p:sp>
        <p:nvSpPr>
          <p:cNvPr id="3" name="文本框 2">
            <a:extLst>
              <a:ext uri="{FF2B5EF4-FFF2-40B4-BE49-F238E27FC236}">
                <a16:creationId xmlns:a16="http://schemas.microsoft.com/office/drawing/2014/main" id="{1E0DCDF2-5CF2-467A-8262-F46A6FB3DAE5}"/>
              </a:ext>
            </a:extLst>
          </p:cNvPr>
          <p:cNvSpPr txBox="1"/>
          <p:nvPr/>
        </p:nvSpPr>
        <p:spPr>
          <a:xfrm>
            <a:off x="536892" y="1330449"/>
            <a:ext cx="10778437" cy="725840"/>
          </a:xfrm>
          <a:prstGeom prst="rect">
            <a:avLst/>
          </a:prstGeom>
          <a:noFill/>
        </p:spPr>
        <p:txBody>
          <a:bodyPr wrap="square" lIns="0" tIns="0" rIns="0" bIns="0" rtlCol="0" anchor="t">
            <a:spAutoFit/>
          </a:bodyPr>
          <a:lstStyle/>
          <a:p>
            <a:pPr>
              <a:spcBef>
                <a:spcPts val="1000"/>
              </a:spcBef>
            </a:pPr>
            <a:r>
              <a:rPr lang="es-ES" sz="2350" b="0" i="0" strike="noStrike" cap="none" spc="0" baseline="0" dirty="0">
                <a:solidFill>
                  <a:srgbClr val="D59DD7"/>
                </a:solidFill>
                <a:effectLst/>
                <a:latin typeface="Segoe UI Semibold"/>
                <a:ea typeface="Segoe UI Semibold"/>
                <a:cs typeface="Segoe UI Semibold" charset="0"/>
              </a:rPr>
              <a:t>Paso uno: </a:t>
            </a:r>
            <a:r>
              <a:rPr lang="es-ES" sz="2350" b="0" i="0" strike="noStrike" cap="none" spc="0" baseline="0" dirty="0" err="1">
                <a:solidFill>
                  <a:srgbClr val="D59DD7"/>
                </a:solidFill>
                <a:effectLst/>
                <a:latin typeface="Segoe UI Semibold"/>
                <a:ea typeface="Segoe UI Semibold"/>
                <a:cs typeface="Segoe UI Semibold" charset="0"/>
              </a:rPr>
              <a:t>tokenización</a:t>
            </a:r>
            <a:endParaRPr lang="en-US" dirty="0">
              <a:solidFill>
                <a:schemeClr val="accent4"/>
              </a:solidFill>
              <a:cs typeface="Segoe UI" charset="0"/>
            </a:endParaRPr>
          </a:p>
          <a:p>
            <a:pPr defTabSz="932472" fontAlgn="base">
              <a:spcBef>
                <a:spcPts val="800"/>
              </a:spcBef>
              <a:spcAft>
                <a:spcPct val="0"/>
              </a:spcAft>
            </a:pPr>
            <a:r>
              <a:rPr lang="es-ES" sz="1700" b="0" i="0" strike="noStrike" cap="none" spc="0" baseline="0" dirty="0">
                <a:solidFill>
                  <a:srgbClr val="091F2E"/>
                </a:solidFill>
                <a:effectLst/>
                <a:latin typeface="Segoe UI"/>
                <a:ea typeface="Segoe UI"/>
                <a:cs typeface="Segoe UI"/>
              </a:rPr>
              <a:t>El primer paso para entrenar un modelo de transformador es descomponer el texto de entrenamiento en </a:t>
            </a:r>
            <a:r>
              <a:rPr lang="es-ES" sz="1700" b="0" i="1" strike="noStrike" cap="none" spc="0" baseline="0" dirty="0">
                <a:solidFill>
                  <a:srgbClr val="091F2E"/>
                </a:solidFill>
                <a:effectLst/>
                <a:latin typeface="Segoe UI"/>
                <a:ea typeface="Segoe UI"/>
                <a:cs typeface="Segoe UI"/>
              </a:rPr>
              <a:t>tokens</a:t>
            </a:r>
            <a:r>
              <a:rPr lang="es-ES" sz="1700" b="0" i="0" strike="noStrike" cap="none" spc="0" baseline="0" dirty="0">
                <a:solidFill>
                  <a:srgbClr val="091F2E"/>
                </a:solidFill>
                <a:effectLst/>
                <a:latin typeface="Segoe UI"/>
                <a:ea typeface="Segoe UI"/>
                <a:cs typeface="Segoe UI"/>
              </a:rPr>
              <a:t>.</a:t>
            </a:r>
            <a:endParaRPr lang="en-US" altLang="zh-CN" sz="1700" dirty="0">
              <a:solidFill>
                <a:schemeClr val="tx2"/>
              </a:solidFill>
              <a:cs typeface="Segoe UI" charset="0"/>
            </a:endParaRPr>
          </a:p>
        </p:txBody>
      </p:sp>
      <p:sp>
        <p:nvSpPr>
          <p:cNvPr id="6" name="矩形 5">
            <a:extLst>
              <a:ext uri="{FF2B5EF4-FFF2-40B4-BE49-F238E27FC236}">
                <a16:creationId xmlns:a16="http://schemas.microsoft.com/office/drawing/2014/main" id="{3B1F29C7-2D70-4EE1-8AC8-7F0CFA79D2B6}"/>
              </a:ext>
            </a:extLst>
          </p:cNvPr>
          <p:cNvSpPr/>
          <p:nvPr/>
        </p:nvSpPr>
        <p:spPr bwMode="auto">
          <a:xfrm>
            <a:off x="536892" y="2249663"/>
            <a:ext cx="11074194" cy="5753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108000" rIns="180000" bIns="108000" numCol="1" spcCol="0" rtlCol="0" fromWordArt="0" anchor="t" anchorCtr="0" forceAA="0" compatLnSpc="1">
            <a:prstTxWarp prst="textNoShape">
              <a:avLst/>
            </a:prstTxWarp>
            <a:noAutofit/>
          </a:bodyPr>
          <a:lstStyle/>
          <a:p>
            <a:pPr defTabSz="932472" fontAlgn="base">
              <a:spcBef>
                <a:spcPct val="0"/>
              </a:spcBef>
              <a:spcAft>
                <a:spcPct val="0"/>
              </a:spcAft>
            </a:pPr>
            <a:r>
              <a:rPr lang="es-ES" sz="1700" b="0" i="0" strike="noStrike" cap="none" spc="0" baseline="0" dirty="0">
                <a:solidFill>
                  <a:srgbClr val="091F2E"/>
                </a:solidFill>
                <a:effectLst/>
                <a:latin typeface="Segoe UI Semibold"/>
                <a:ea typeface="Segoe UI Semibold"/>
                <a:cs typeface="Segoe UI Semibold" charset="0"/>
              </a:rPr>
              <a:t>Frase de ejemplo: </a:t>
            </a:r>
            <a:r>
              <a:rPr lang="es-ES" sz="1700" b="0" i="1" strike="noStrike" cap="none" spc="0" baseline="0" dirty="0">
                <a:solidFill>
                  <a:srgbClr val="091F2E"/>
                </a:solidFill>
                <a:effectLst/>
                <a:latin typeface="Segoe UI"/>
                <a:ea typeface="Segoe UI"/>
                <a:cs typeface="Segoe UI"/>
              </a:rPr>
              <a:t>I </a:t>
            </a:r>
            <a:r>
              <a:rPr lang="es-ES" sz="1700" b="0" i="1" strike="noStrike" cap="none" spc="0" baseline="0" dirty="0" err="1">
                <a:solidFill>
                  <a:srgbClr val="091F2E"/>
                </a:solidFill>
                <a:effectLst/>
                <a:latin typeface="Segoe UI"/>
                <a:ea typeface="Segoe UI"/>
                <a:cs typeface="Segoe UI"/>
              </a:rPr>
              <a:t>heard</a:t>
            </a:r>
            <a:r>
              <a:rPr lang="es-ES" sz="1700" b="0" i="1" strike="noStrike" cap="none" spc="0" baseline="0" dirty="0">
                <a:solidFill>
                  <a:srgbClr val="091F2E"/>
                </a:solidFill>
                <a:effectLst/>
                <a:latin typeface="Segoe UI"/>
                <a:ea typeface="Segoe UI"/>
                <a:cs typeface="Segoe UI"/>
              </a:rPr>
              <a:t> a </a:t>
            </a:r>
            <a:r>
              <a:rPr lang="es-ES" sz="1700" b="0" i="1" strike="noStrike" cap="none" spc="0" baseline="0" dirty="0" err="1">
                <a:solidFill>
                  <a:srgbClr val="091F2E"/>
                </a:solidFill>
                <a:effectLst/>
                <a:latin typeface="Segoe UI"/>
                <a:ea typeface="Segoe UI"/>
                <a:cs typeface="Segoe UI"/>
              </a:rPr>
              <a:t>dog</a:t>
            </a:r>
            <a:r>
              <a:rPr lang="es-ES" sz="1700" b="0" i="1" strike="noStrike" cap="none" spc="0" baseline="0" dirty="0">
                <a:solidFill>
                  <a:srgbClr val="091F2E"/>
                </a:solidFill>
                <a:effectLst/>
                <a:latin typeface="Segoe UI"/>
                <a:ea typeface="Segoe UI"/>
                <a:cs typeface="Segoe UI"/>
              </a:rPr>
              <a:t> </a:t>
            </a:r>
            <a:r>
              <a:rPr lang="es-ES" sz="1700" b="0" i="1" strike="noStrike" cap="none" spc="0" baseline="0" dirty="0" err="1">
                <a:solidFill>
                  <a:srgbClr val="091F2E"/>
                </a:solidFill>
                <a:effectLst/>
                <a:latin typeface="Segoe UI"/>
                <a:ea typeface="Segoe UI"/>
                <a:cs typeface="Segoe UI"/>
              </a:rPr>
              <a:t>bark</a:t>
            </a:r>
            <a:r>
              <a:rPr lang="es-ES" sz="1700" b="0" i="1" strike="noStrike" cap="none" spc="0" baseline="0" dirty="0">
                <a:solidFill>
                  <a:srgbClr val="091F2E"/>
                </a:solidFill>
                <a:effectLst/>
                <a:latin typeface="Segoe UI"/>
                <a:ea typeface="Segoe UI"/>
                <a:cs typeface="Segoe UI"/>
              </a:rPr>
              <a:t> </a:t>
            </a:r>
            <a:r>
              <a:rPr lang="es-ES" sz="1700" b="0" i="1" strike="noStrike" cap="none" spc="0" baseline="0" dirty="0" err="1">
                <a:solidFill>
                  <a:srgbClr val="091F2E"/>
                </a:solidFill>
                <a:effectLst/>
                <a:latin typeface="Segoe UI"/>
                <a:ea typeface="Segoe UI"/>
                <a:cs typeface="Segoe UI"/>
              </a:rPr>
              <a:t>loudly</a:t>
            </a:r>
            <a:r>
              <a:rPr lang="es-ES" sz="1700" b="0" i="1" strike="noStrike" cap="none" spc="0" baseline="0" dirty="0">
                <a:solidFill>
                  <a:srgbClr val="091F2E"/>
                </a:solidFill>
                <a:effectLst/>
                <a:latin typeface="Segoe UI"/>
                <a:ea typeface="Segoe UI"/>
                <a:cs typeface="Segoe UI"/>
              </a:rPr>
              <a:t> at a cat.</a:t>
            </a:r>
            <a:endParaRPr lang="en-US" altLang="zh-CN" sz="1700" i="1" dirty="0">
              <a:solidFill>
                <a:schemeClr val="tx2"/>
              </a:solidFill>
              <a:cs typeface="Segoe UI" charset="0"/>
            </a:endParaRPr>
          </a:p>
        </p:txBody>
      </p:sp>
      <p:sp>
        <p:nvSpPr>
          <p:cNvPr id="7" name="Rectangle 6">
            <a:extLst>
              <a:ext uri="{FF2B5EF4-FFF2-40B4-BE49-F238E27FC236}">
                <a16:creationId xmlns:a16="http://schemas.microsoft.com/office/drawing/2014/main" id="{3835435D-46B6-1758-A26F-F40693DFFDC9}"/>
              </a:ext>
            </a:extLst>
          </p:cNvPr>
          <p:cNvSpPr/>
          <p:nvPr/>
        </p:nvSpPr>
        <p:spPr bwMode="auto">
          <a:xfrm>
            <a:off x="667944" y="3144321"/>
            <a:ext cx="906455"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s-ES" sz="1700" b="0" i="0" strike="noStrike" cap="none" spc="0" baseline="0" dirty="0">
                <a:solidFill>
                  <a:srgbClr val="000000"/>
                </a:solidFill>
                <a:effectLst/>
                <a:latin typeface="Segoe UI"/>
                <a:ea typeface="Segoe UI"/>
                <a:cs typeface="Segoe UI"/>
              </a:rPr>
              <a:t>"I"=1</a:t>
            </a:r>
            <a:endParaRPr lang="en-US" sz="1700" dirty="0">
              <a:solidFill>
                <a:schemeClr val="tx1"/>
              </a:solidFill>
            </a:endParaRPr>
          </a:p>
        </p:txBody>
      </p:sp>
      <p:sp>
        <p:nvSpPr>
          <p:cNvPr id="8" name="Rectangle 7">
            <a:extLst>
              <a:ext uri="{FF2B5EF4-FFF2-40B4-BE49-F238E27FC236}">
                <a16:creationId xmlns:a16="http://schemas.microsoft.com/office/drawing/2014/main" id="{19C40170-11E7-C38C-5954-B49383589C41}"/>
              </a:ext>
            </a:extLst>
          </p:cNvPr>
          <p:cNvSpPr/>
          <p:nvPr/>
        </p:nvSpPr>
        <p:spPr bwMode="auto">
          <a:xfrm>
            <a:off x="1709040" y="3140613"/>
            <a:ext cx="1432784"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s-ES" sz="1700" b="0" i="0" strike="noStrike" cap="none" spc="0" baseline="0" dirty="0">
                <a:solidFill>
                  <a:srgbClr val="000000"/>
                </a:solidFill>
                <a:effectLst/>
                <a:latin typeface="Segoe UI"/>
                <a:ea typeface="Segoe UI"/>
                <a:cs typeface="Segoe UI"/>
              </a:rPr>
              <a:t>"</a:t>
            </a:r>
            <a:r>
              <a:rPr lang="es-ES" sz="1700" b="0" i="0" strike="noStrike" cap="none" spc="0" baseline="0" dirty="0" err="1">
                <a:solidFill>
                  <a:srgbClr val="000000"/>
                </a:solidFill>
                <a:effectLst/>
                <a:latin typeface="Segoe UI"/>
                <a:ea typeface="Segoe UI"/>
                <a:cs typeface="Segoe UI"/>
              </a:rPr>
              <a:t>heard</a:t>
            </a:r>
            <a:r>
              <a:rPr lang="es-ES" sz="1700" b="0" i="0" strike="noStrike" cap="none" spc="0" baseline="0" dirty="0">
                <a:solidFill>
                  <a:srgbClr val="000000"/>
                </a:solidFill>
                <a:effectLst/>
                <a:latin typeface="Segoe UI"/>
                <a:ea typeface="Segoe UI"/>
                <a:cs typeface="Segoe UI"/>
              </a:rPr>
              <a:t>"=2</a:t>
            </a:r>
          </a:p>
        </p:txBody>
      </p:sp>
      <p:sp>
        <p:nvSpPr>
          <p:cNvPr id="9" name="Rectangle 8">
            <a:extLst>
              <a:ext uri="{FF2B5EF4-FFF2-40B4-BE49-F238E27FC236}">
                <a16:creationId xmlns:a16="http://schemas.microsoft.com/office/drawing/2014/main" id="{843DA2EE-CE11-FF02-45B7-33B1B70E021E}"/>
              </a:ext>
            </a:extLst>
          </p:cNvPr>
          <p:cNvSpPr/>
          <p:nvPr/>
        </p:nvSpPr>
        <p:spPr bwMode="auto">
          <a:xfrm>
            <a:off x="3248750" y="3140613"/>
            <a:ext cx="961444"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s-ES" sz="1700" b="0" i="0" strike="noStrike" cap="none" spc="0" baseline="0" dirty="0">
                <a:solidFill>
                  <a:srgbClr val="000000"/>
                </a:solidFill>
                <a:effectLst/>
                <a:latin typeface="Segoe UI"/>
                <a:ea typeface="Segoe UI"/>
                <a:cs typeface="Segoe UI"/>
              </a:rPr>
              <a:t>"a"=3</a:t>
            </a:r>
          </a:p>
        </p:txBody>
      </p:sp>
      <p:sp>
        <p:nvSpPr>
          <p:cNvPr id="10" name="Rectangle 9">
            <a:extLst>
              <a:ext uri="{FF2B5EF4-FFF2-40B4-BE49-F238E27FC236}">
                <a16:creationId xmlns:a16="http://schemas.microsoft.com/office/drawing/2014/main" id="{6D448699-F409-17D0-B777-2745745C48CB}"/>
              </a:ext>
            </a:extLst>
          </p:cNvPr>
          <p:cNvSpPr/>
          <p:nvPr/>
        </p:nvSpPr>
        <p:spPr bwMode="auto">
          <a:xfrm>
            <a:off x="4364256" y="3140613"/>
            <a:ext cx="1346371"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s-ES" sz="1700" b="0" i="0" strike="noStrike" cap="none" spc="0" baseline="0" dirty="0">
                <a:solidFill>
                  <a:srgbClr val="000000"/>
                </a:solidFill>
                <a:effectLst/>
                <a:latin typeface="Segoe UI"/>
                <a:ea typeface="Segoe UI"/>
                <a:cs typeface="Segoe UI"/>
              </a:rPr>
              <a:t>"</a:t>
            </a:r>
            <a:r>
              <a:rPr lang="es-ES" sz="1700" b="0" i="0" strike="noStrike" cap="none" spc="0" baseline="0" dirty="0" err="1">
                <a:solidFill>
                  <a:srgbClr val="000000"/>
                </a:solidFill>
                <a:effectLst/>
                <a:latin typeface="Segoe UI"/>
                <a:ea typeface="Segoe UI"/>
                <a:cs typeface="Segoe UI"/>
              </a:rPr>
              <a:t>dog</a:t>
            </a:r>
            <a:r>
              <a:rPr lang="es-ES" sz="1700" b="0" i="0" strike="noStrike" cap="none" spc="0" baseline="0" dirty="0">
                <a:solidFill>
                  <a:srgbClr val="000000"/>
                </a:solidFill>
                <a:effectLst/>
                <a:latin typeface="Segoe UI"/>
                <a:ea typeface="Segoe UI"/>
                <a:cs typeface="Segoe UI"/>
              </a:rPr>
              <a:t>"=4</a:t>
            </a:r>
          </a:p>
        </p:txBody>
      </p:sp>
      <p:sp>
        <p:nvSpPr>
          <p:cNvPr id="11" name="Rectangle 10">
            <a:extLst>
              <a:ext uri="{FF2B5EF4-FFF2-40B4-BE49-F238E27FC236}">
                <a16:creationId xmlns:a16="http://schemas.microsoft.com/office/drawing/2014/main" id="{F5951242-8D14-844A-E22B-DF1D2F5DC74D}"/>
              </a:ext>
            </a:extLst>
          </p:cNvPr>
          <p:cNvSpPr/>
          <p:nvPr/>
        </p:nvSpPr>
        <p:spPr bwMode="auto">
          <a:xfrm>
            <a:off x="5833267" y="3140613"/>
            <a:ext cx="1432784"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s-ES" sz="1700" b="0" i="0" strike="noStrike" cap="none" spc="0" baseline="0" dirty="0">
                <a:solidFill>
                  <a:srgbClr val="000000"/>
                </a:solidFill>
                <a:effectLst/>
                <a:latin typeface="Segoe UI"/>
                <a:ea typeface="Segoe UI"/>
                <a:cs typeface="Segoe UI"/>
              </a:rPr>
              <a:t>"</a:t>
            </a:r>
            <a:r>
              <a:rPr lang="es-ES" sz="1700" b="0" i="0" strike="noStrike" cap="none" spc="0" baseline="0" dirty="0" err="1">
                <a:solidFill>
                  <a:srgbClr val="000000"/>
                </a:solidFill>
                <a:effectLst/>
                <a:latin typeface="Segoe UI"/>
                <a:ea typeface="Segoe UI"/>
                <a:cs typeface="Segoe UI"/>
              </a:rPr>
              <a:t>bark</a:t>
            </a:r>
            <a:r>
              <a:rPr lang="es-ES" sz="1700" b="0" i="0" strike="noStrike" cap="none" spc="0" baseline="0" dirty="0">
                <a:solidFill>
                  <a:srgbClr val="000000"/>
                </a:solidFill>
                <a:effectLst/>
                <a:latin typeface="Segoe UI"/>
                <a:ea typeface="Segoe UI"/>
                <a:cs typeface="Segoe UI"/>
              </a:rPr>
              <a:t>"=5</a:t>
            </a:r>
          </a:p>
        </p:txBody>
      </p:sp>
      <p:sp>
        <p:nvSpPr>
          <p:cNvPr id="12" name="Rectangle 11">
            <a:extLst>
              <a:ext uri="{FF2B5EF4-FFF2-40B4-BE49-F238E27FC236}">
                <a16:creationId xmlns:a16="http://schemas.microsoft.com/office/drawing/2014/main" id="{02D13A83-AD6B-DBE2-BF3D-837A345CF910}"/>
              </a:ext>
            </a:extLst>
          </p:cNvPr>
          <p:cNvSpPr/>
          <p:nvPr/>
        </p:nvSpPr>
        <p:spPr bwMode="auto">
          <a:xfrm>
            <a:off x="7372977" y="3140613"/>
            <a:ext cx="1495629"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s-ES" sz="1700" b="0" i="0" strike="noStrike" cap="none" spc="0" baseline="0" dirty="0">
                <a:solidFill>
                  <a:srgbClr val="000000"/>
                </a:solidFill>
                <a:effectLst/>
                <a:latin typeface="Segoe UI"/>
                <a:ea typeface="Segoe UI"/>
                <a:cs typeface="Segoe UI"/>
              </a:rPr>
              <a:t>"</a:t>
            </a:r>
            <a:r>
              <a:rPr lang="es-ES" sz="1700" b="0" i="0" strike="noStrike" cap="none" spc="0" baseline="0" dirty="0" err="1">
                <a:solidFill>
                  <a:srgbClr val="000000"/>
                </a:solidFill>
                <a:effectLst/>
                <a:latin typeface="Segoe UI"/>
                <a:ea typeface="Segoe UI"/>
                <a:cs typeface="Segoe UI"/>
              </a:rPr>
              <a:t>loudly</a:t>
            </a:r>
            <a:r>
              <a:rPr lang="es-ES" sz="1700" b="0" i="0" strike="noStrike" cap="none" spc="0" baseline="0" dirty="0">
                <a:solidFill>
                  <a:srgbClr val="000000"/>
                </a:solidFill>
                <a:effectLst/>
                <a:latin typeface="Segoe UI"/>
                <a:ea typeface="Segoe UI"/>
                <a:cs typeface="Segoe UI"/>
              </a:rPr>
              <a:t>"=6</a:t>
            </a:r>
          </a:p>
        </p:txBody>
      </p:sp>
      <p:sp>
        <p:nvSpPr>
          <p:cNvPr id="13" name="Rectangle 12">
            <a:extLst>
              <a:ext uri="{FF2B5EF4-FFF2-40B4-BE49-F238E27FC236}">
                <a16:creationId xmlns:a16="http://schemas.microsoft.com/office/drawing/2014/main" id="{65E4B306-70A9-073A-AFD9-8B266F4F7E83}"/>
              </a:ext>
            </a:extLst>
          </p:cNvPr>
          <p:cNvSpPr/>
          <p:nvPr/>
        </p:nvSpPr>
        <p:spPr bwMode="auto">
          <a:xfrm>
            <a:off x="9006957" y="3140612"/>
            <a:ext cx="1063568"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s-ES" sz="1700" b="0" i="0" strike="noStrike" cap="none" spc="0" baseline="0" dirty="0">
                <a:solidFill>
                  <a:srgbClr val="000000"/>
                </a:solidFill>
                <a:effectLst/>
                <a:latin typeface="Segoe UI"/>
                <a:ea typeface="Segoe UI"/>
                <a:cs typeface="Segoe UI"/>
              </a:rPr>
              <a:t>"at"=7</a:t>
            </a:r>
          </a:p>
        </p:txBody>
      </p:sp>
      <p:sp>
        <p:nvSpPr>
          <p:cNvPr id="14" name="Rectangle 13">
            <a:extLst>
              <a:ext uri="{FF2B5EF4-FFF2-40B4-BE49-F238E27FC236}">
                <a16:creationId xmlns:a16="http://schemas.microsoft.com/office/drawing/2014/main" id="{5CF464C9-AFD9-387E-A324-7BB417EC62FC}"/>
              </a:ext>
            </a:extLst>
          </p:cNvPr>
          <p:cNvSpPr/>
          <p:nvPr/>
        </p:nvSpPr>
        <p:spPr bwMode="auto">
          <a:xfrm>
            <a:off x="10193162" y="3140613"/>
            <a:ext cx="1220681"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s-ES" sz="1700" b="0" i="0" strike="noStrike" cap="none" spc="0" baseline="0" dirty="0">
                <a:solidFill>
                  <a:srgbClr val="000000"/>
                </a:solidFill>
                <a:effectLst/>
                <a:latin typeface="Segoe UI"/>
                <a:ea typeface="Segoe UI"/>
                <a:cs typeface="Segoe UI"/>
              </a:rPr>
              <a:t>"</a:t>
            </a:r>
            <a:r>
              <a:rPr lang="es-ES" sz="1700" b="0" i="0" strike="noStrike" cap="none" spc="0" baseline="0" dirty="0" err="1">
                <a:solidFill>
                  <a:srgbClr val="000000"/>
                </a:solidFill>
                <a:effectLst/>
                <a:latin typeface="Segoe UI"/>
                <a:ea typeface="Segoe UI"/>
                <a:cs typeface="Segoe UI"/>
              </a:rPr>
              <a:t>cat</a:t>
            </a:r>
            <a:r>
              <a:rPr lang="es-ES" sz="1700" b="0" i="0" strike="noStrike" cap="none" spc="0" baseline="0" dirty="0">
                <a:solidFill>
                  <a:srgbClr val="000000"/>
                </a:solidFill>
                <a:effectLst/>
                <a:latin typeface="Segoe UI"/>
                <a:ea typeface="Segoe UI"/>
                <a:cs typeface="Segoe UI"/>
              </a:rPr>
              <a:t>"=8</a:t>
            </a:r>
          </a:p>
        </p:txBody>
      </p:sp>
      <p:sp>
        <p:nvSpPr>
          <p:cNvPr id="17" name="矩形 4">
            <a:extLst>
              <a:ext uri="{FF2B5EF4-FFF2-40B4-BE49-F238E27FC236}">
                <a16:creationId xmlns:a16="http://schemas.microsoft.com/office/drawing/2014/main" id="{9E42ABDF-4A2E-A025-AE83-8162A8974314}"/>
              </a:ext>
            </a:extLst>
          </p:cNvPr>
          <p:cNvSpPr/>
          <p:nvPr/>
        </p:nvSpPr>
        <p:spPr bwMode="auto">
          <a:xfrm>
            <a:off x="442740" y="3899878"/>
            <a:ext cx="11262785" cy="12271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72000" rIns="144000" bIns="72000" numCol="1" spcCol="0" rtlCol="0" fromWordArt="0" anchor="t" anchorCtr="0" forceAA="0" compatLnSpc="1">
            <a:prstTxWarp prst="textNoShape">
              <a:avLst/>
            </a:prstTxWarp>
            <a:noAutofit/>
          </a:bodyPr>
          <a:lstStyle/>
          <a:p>
            <a:pPr marL="342900" indent="-342900" defTabSz="932472" fontAlgn="base">
              <a:spcBef>
                <a:spcPts val="400"/>
              </a:spcBef>
              <a:spcAft>
                <a:spcPct val="0"/>
              </a:spcAft>
              <a:buFont typeface="Arial" pitchFamily="34" charset="0"/>
              <a:buChar char="•"/>
            </a:pPr>
            <a:r>
              <a:rPr lang="es-ES" sz="1700" b="0" i="0" strike="noStrike" cap="none" spc="0" baseline="0" dirty="0">
                <a:solidFill>
                  <a:srgbClr val="091F2E"/>
                </a:solidFill>
                <a:effectLst/>
                <a:latin typeface="Segoe UI"/>
                <a:ea typeface="Segoe UI"/>
                <a:cs typeface="Segoe UI"/>
              </a:rPr>
              <a:t>La oración ahora se puede representar con los tokens: </a:t>
            </a:r>
            <a:r>
              <a:rPr lang="es-ES" sz="1700" b="0" i="1" strike="noStrike" cap="none" spc="0" baseline="0" dirty="0">
                <a:solidFill>
                  <a:srgbClr val="091F2E"/>
                </a:solidFill>
                <a:effectLst/>
                <a:latin typeface="Segoe UI"/>
                <a:ea typeface="Segoe UI"/>
                <a:cs typeface="Segoe UI"/>
              </a:rPr>
              <a:t>[1 2 3 4 5 6 7 3 8]</a:t>
            </a:r>
            <a:r>
              <a:rPr lang="es-ES" sz="1700" b="0" i="0" strike="noStrike" cap="none" spc="0" baseline="0" dirty="0">
                <a:solidFill>
                  <a:srgbClr val="091F2E"/>
                </a:solidFill>
                <a:effectLst/>
                <a:latin typeface="Segoe UI"/>
                <a:ea typeface="Segoe UI"/>
                <a:cs typeface="Segoe UI"/>
              </a:rPr>
              <a:t>.</a:t>
            </a:r>
          </a:p>
          <a:p>
            <a:pPr marL="342900" indent="-342900" defTabSz="932472" fontAlgn="base">
              <a:spcBef>
                <a:spcPts val="400"/>
              </a:spcBef>
              <a:spcAft>
                <a:spcPct val="0"/>
              </a:spcAft>
              <a:buFont typeface="Arial" pitchFamily="34" charset="0"/>
              <a:buChar char="•"/>
            </a:pPr>
            <a:r>
              <a:rPr lang="es-ES" sz="1700" b="0" i="0" strike="noStrike" cap="none" spc="0" baseline="0" dirty="0">
                <a:solidFill>
                  <a:srgbClr val="091F2E"/>
                </a:solidFill>
                <a:effectLst/>
                <a:latin typeface="Segoe UI"/>
                <a:ea typeface="Segoe UI"/>
                <a:cs typeface="Segoe UI"/>
              </a:rPr>
              <a:t>Tenga en cuenta que "a" se </a:t>
            </a:r>
            <a:r>
              <a:rPr lang="es-ES" sz="1700" b="0" i="0" strike="noStrike" cap="none" spc="0" baseline="0" dirty="0" err="1">
                <a:solidFill>
                  <a:srgbClr val="091F2E"/>
                </a:solidFill>
                <a:effectLst/>
                <a:latin typeface="Segoe UI"/>
                <a:ea typeface="Segoe UI"/>
                <a:cs typeface="Segoe UI"/>
              </a:rPr>
              <a:t>tokeniza</a:t>
            </a:r>
            <a:r>
              <a:rPr lang="es-ES" sz="1700" b="0" i="0" strike="noStrike" cap="none" spc="0" baseline="0" dirty="0">
                <a:solidFill>
                  <a:srgbClr val="091F2E"/>
                </a:solidFill>
                <a:effectLst/>
                <a:latin typeface="Segoe UI"/>
                <a:ea typeface="Segoe UI"/>
                <a:cs typeface="Segoe UI"/>
              </a:rPr>
              <a:t> como 3 solo una vez.</a:t>
            </a:r>
          </a:p>
          <a:p>
            <a:pPr marL="342900" indent="-342900" defTabSz="932472" fontAlgn="base">
              <a:spcBef>
                <a:spcPts val="400"/>
              </a:spcBef>
              <a:spcAft>
                <a:spcPct val="0"/>
              </a:spcAft>
              <a:buFont typeface="Arial" pitchFamily="34" charset="0"/>
              <a:buChar char="•"/>
            </a:pPr>
            <a:r>
              <a:rPr lang="es-ES" sz="1700" b="0" i="0" strike="noStrike" cap="none" spc="0" baseline="0" dirty="0">
                <a:solidFill>
                  <a:srgbClr val="091F2E"/>
                </a:solidFill>
                <a:effectLst/>
                <a:latin typeface="Segoe UI"/>
                <a:ea typeface="Segoe UI"/>
                <a:cs typeface="Segoe UI"/>
              </a:rPr>
              <a:t>Del mismo modo, la oración "I </a:t>
            </a:r>
            <a:r>
              <a:rPr lang="es-ES" sz="1700" b="0" i="0" strike="noStrike" cap="none" spc="0" baseline="0" dirty="0" err="1">
                <a:solidFill>
                  <a:srgbClr val="091F2E"/>
                </a:solidFill>
                <a:effectLst/>
                <a:latin typeface="Segoe UI"/>
                <a:ea typeface="Segoe UI"/>
                <a:cs typeface="Segoe UI"/>
              </a:rPr>
              <a:t>heard</a:t>
            </a:r>
            <a:r>
              <a:rPr lang="es-ES" sz="1700" b="0" i="0" strike="noStrike" cap="none" spc="0" baseline="0" dirty="0">
                <a:solidFill>
                  <a:srgbClr val="091F2E"/>
                </a:solidFill>
                <a:effectLst/>
                <a:latin typeface="Segoe UI"/>
                <a:ea typeface="Segoe UI"/>
                <a:cs typeface="Segoe UI"/>
              </a:rPr>
              <a:t> a </a:t>
            </a:r>
            <a:r>
              <a:rPr lang="es-ES" sz="1700" b="0" i="0" strike="noStrike" cap="none" spc="0" baseline="0" dirty="0" err="1">
                <a:solidFill>
                  <a:srgbClr val="091F2E"/>
                </a:solidFill>
                <a:effectLst/>
                <a:latin typeface="Segoe UI"/>
                <a:ea typeface="Segoe UI"/>
                <a:cs typeface="Segoe UI"/>
              </a:rPr>
              <a:t>cat</a:t>
            </a:r>
            <a:r>
              <a:rPr lang="es-ES" sz="1700" b="0" i="0" strike="noStrike" cap="none" spc="0" baseline="0" dirty="0">
                <a:solidFill>
                  <a:srgbClr val="091F2E"/>
                </a:solidFill>
                <a:effectLst/>
                <a:latin typeface="Segoe UI"/>
                <a:ea typeface="Segoe UI"/>
                <a:cs typeface="Segoe UI"/>
              </a:rPr>
              <a:t>" podría representarse con los tokens </a:t>
            </a:r>
            <a:r>
              <a:rPr lang="es-ES" sz="1700" b="0" i="1" strike="noStrike" cap="none" spc="0" baseline="0" dirty="0">
                <a:solidFill>
                  <a:srgbClr val="091F2E"/>
                </a:solidFill>
                <a:effectLst/>
                <a:latin typeface="Segoe UI"/>
                <a:ea typeface="Segoe UI"/>
                <a:cs typeface="Segoe UI"/>
              </a:rPr>
              <a:t>[1 2 3 8]</a:t>
            </a:r>
            <a:r>
              <a:rPr lang="es-ES" sz="1700" b="0" i="0" strike="noStrike" cap="none" spc="0" baseline="0" dirty="0">
                <a:solidFill>
                  <a:srgbClr val="091F2E"/>
                </a:solidFill>
                <a:effectLst/>
                <a:latin typeface="Segoe UI"/>
                <a:ea typeface="Segoe UI"/>
                <a:cs typeface="Segoe UI"/>
              </a:rPr>
              <a:t>.</a:t>
            </a:r>
          </a:p>
          <a:p>
            <a:pPr defTabSz="932472">
              <a:spcBef>
                <a:spcPts val="400"/>
              </a:spcBef>
              <a:spcAft>
                <a:spcPct val="0"/>
              </a:spcAft>
            </a:pPr>
            <a:endParaRPr lang="en-US" altLang="zh-CN" sz="2000" dirty="0">
              <a:solidFill>
                <a:schemeClr val="tx2"/>
              </a:solidFill>
              <a:cs typeface="Segoe UI" charset="0"/>
            </a:endParaRPr>
          </a:p>
        </p:txBody>
      </p:sp>
    </p:spTree>
    <p:extLst>
      <p:ext uri="{BB962C8B-B14F-4D97-AF65-F5344CB8AC3E}">
        <p14:creationId xmlns:p14="http://schemas.microsoft.com/office/powerpoint/2010/main" val="6325227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A6464-19EC-4DE9-AD34-5C5185E6DD18}"/>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charset="0"/>
              </a:rPr>
              <a:t>Modelos de lenguaje grande: inserciones</a:t>
            </a:r>
          </a:p>
        </p:txBody>
      </p:sp>
      <p:sp>
        <p:nvSpPr>
          <p:cNvPr id="3" name="文本框 2">
            <a:extLst>
              <a:ext uri="{FF2B5EF4-FFF2-40B4-BE49-F238E27FC236}">
                <a16:creationId xmlns:a16="http://schemas.microsoft.com/office/drawing/2014/main" id="{1E0DCDF2-5CF2-467A-8262-F46A6FB3DAE5}"/>
              </a:ext>
            </a:extLst>
          </p:cNvPr>
          <p:cNvSpPr txBox="1"/>
          <p:nvPr/>
        </p:nvSpPr>
        <p:spPr>
          <a:xfrm>
            <a:off x="588263" y="1339011"/>
            <a:ext cx="11019789" cy="662940"/>
          </a:xfrm>
          <a:prstGeom prst="rect">
            <a:avLst/>
          </a:prstGeom>
          <a:noFill/>
        </p:spPr>
        <p:txBody>
          <a:bodyPr wrap="square" lIns="0" tIns="0" rIns="0" bIns="0" rtlCol="0" anchor="t">
            <a:spAutoFit/>
          </a:bodyPr>
          <a:lstStyle/>
          <a:p>
            <a:pPr>
              <a:spcBef>
                <a:spcPts val="1200"/>
              </a:spcBef>
            </a:pPr>
            <a:r>
              <a:rPr lang="es-ES" sz="2350" b="0" i="0" strike="noStrike" cap="none" spc="0" baseline="0" dirty="0">
                <a:solidFill>
                  <a:srgbClr val="D59DD7"/>
                </a:solidFill>
                <a:effectLst/>
                <a:latin typeface="Segoe UI Semibold"/>
                <a:ea typeface="Segoe UI Semibold"/>
                <a:cs typeface="Segoe UI Semibold" charset="0"/>
              </a:rPr>
              <a:t>Paso dos: inserciones</a:t>
            </a:r>
          </a:p>
          <a:p>
            <a:r>
              <a:rPr lang="es-ES" sz="2000" b="0" i="0" strike="noStrike" cap="none" spc="0" baseline="0" dirty="0">
                <a:solidFill>
                  <a:srgbClr val="000000"/>
                </a:solidFill>
                <a:effectLst/>
                <a:latin typeface="Segoe UI"/>
                <a:ea typeface="Segoe UI"/>
                <a:cs typeface="Segoe UI"/>
              </a:rPr>
              <a:t>Las relaciones entre tokens se capturan como vectores, conocidos como inserciones.</a:t>
            </a:r>
            <a:endParaRPr lang="en-US" altLang="zh-CN" sz="2200" dirty="0">
              <a:cs typeface="Segoe UI" charset="0"/>
            </a:endParaRPr>
          </a:p>
        </p:txBody>
      </p:sp>
      <p:sp>
        <p:nvSpPr>
          <p:cNvPr id="6" name="Rectangle 6">
            <a:extLst>
              <a:ext uri="{FF2B5EF4-FFF2-40B4-BE49-F238E27FC236}">
                <a16:creationId xmlns:a16="http://schemas.microsoft.com/office/drawing/2014/main" id="{31D1802A-285D-401F-9F89-6490C36CA79A}"/>
              </a:ext>
              <a:ext uri="{C183D7F6-B498-43B3-948B-1728B52AA6E4}">
                <adec:decorative xmlns:adec="http://schemas.microsoft.com/office/drawing/2017/decorative" val="1"/>
              </a:ext>
            </a:extLst>
          </p:cNvPr>
          <p:cNvSpPr/>
          <p:nvPr/>
        </p:nvSpPr>
        <p:spPr bwMode="auto">
          <a:xfrm>
            <a:off x="583948" y="2110154"/>
            <a:ext cx="7247067" cy="328643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7" name="图片 6" descr="Diagram of token vectors plotted in three dimensional space.">
            <a:extLst>
              <a:ext uri="{FF2B5EF4-FFF2-40B4-BE49-F238E27FC236}">
                <a16:creationId xmlns:a16="http://schemas.microsoft.com/office/drawing/2014/main" id="{0C27AA9D-7179-43B2-8CA3-094CA94635EB}"/>
              </a:ext>
            </a:extLst>
          </p:cNvPr>
          <p:cNvPicPr>
            <a:picLocks noChangeAspect="1"/>
          </p:cNvPicPr>
          <p:nvPr/>
        </p:nvPicPr>
        <p:blipFill>
          <a:blip r:embed="rId3"/>
          <a:srcRect l="1083" t="2145" r="655" b="8537"/>
          <a:stretch>
            <a:fillRect/>
          </a:stretch>
        </p:blipFill>
        <p:spPr>
          <a:xfrm>
            <a:off x="1044631" y="2164862"/>
            <a:ext cx="6706565" cy="3155815"/>
          </a:xfrm>
          <a:prstGeom prst="rect">
            <a:avLst/>
          </a:prstGeom>
        </p:spPr>
      </p:pic>
      <p:graphicFrame>
        <p:nvGraphicFramePr>
          <p:cNvPr id="4" name="Table 3">
            <a:extLst>
              <a:ext uri="{FF2B5EF4-FFF2-40B4-BE49-F238E27FC236}">
                <a16:creationId xmlns:a16="http://schemas.microsoft.com/office/drawing/2014/main" id="{2D7A43AE-E440-2AAF-729E-112CAF515E71}"/>
              </a:ext>
            </a:extLst>
          </p:cNvPr>
          <p:cNvGraphicFramePr>
            <a:graphicFrameLocks noGrp="1"/>
          </p:cNvGraphicFramePr>
          <p:nvPr>
            <p:extLst>
              <p:ext uri="{D42A27DB-BD31-4B8C-83A1-F6EECF244321}">
                <p14:modId xmlns:p14="http://schemas.microsoft.com/office/powerpoint/2010/main" val="1434719298"/>
              </p:ext>
            </p:extLst>
          </p:nvPr>
        </p:nvGraphicFramePr>
        <p:xfrm>
          <a:off x="7908203" y="2292391"/>
          <a:ext cx="3479085" cy="2924721"/>
        </p:xfrm>
        <a:graphic>
          <a:graphicData uri="http://schemas.openxmlformats.org/drawingml/2006/table">
            <a:tbl>
              <a:tblPr firstRow="1" bandRow="1">
                <a:tableStyleId>{5940675A-B579-460E-94D1-54222C63F5DA}</a:tableStyleId>
              </a:tblPr>
              <a:tblGrid>
                <a:gridCol w="863029">
                  <a:extLst>
                    <a:ext uri="{9D8B030D-6E8A-4147-A177-3AD203B41FA5}">
                      <a16:colId xmlns:a16="http://schemas.microsoft.com/office/drawing/2014/main" val="26549860"/>
                    </a:ext>
                  </a:extLst>
                </a:gridCol>
                <a:gridCol w="1213634">
                  <a:extLst>
                    <a:ext uri="{9D8B030D-6E8A-4147-A177-3AD203B41FA5}">
                      <a16:colId xmlns:a16="http://schemas.microsoft.com/office/drawing/2014/main" val="171415725"/>
                    </a:ext>
                  </a:extLst>
                </a:gridCol>
                <a:gridCol w="1402422">
                  <a:extLst>
                    <a:ext uri="{9D8B030D-6E8A-4147-A177-3AD203B41FA5}">
                      <a16:colId xmlns:a16="http://schemas.microsoft.com/office/drawing/2014/main" val="3083323388"/>
                    </a:ext>
                  </a:extLst>
                </a:gridCol>
              </a:tblGrid>
              <a:tr h="426869">
                <a:tc>
                  <a:txBody>
                    <a:bodyPr/>
                    <a:lstStyle/>
                    <a:p>
                      <a:r>
                        <a:rPr lang="es-ES" sz="1600" b="1" i="0" strike="noStrike" cap="none" spc="0" baseline="0">
                          <a:solidFill>
                            <a:srgbClr val="000000"/>
                          </a:solidFill>
                          <a:effectLst/>
                          <a:latin typeface="Segoe UI"/>
                          <a:ea typeface="Segoe UI"/>
                          <a:cs typeface="Segoe UI"/>
                        </a:rPr>
                        <a:t>Token</a:t>
                      </a:r>
                    </a:p>
                  </a:txBody>
                  <a:tcPr/>
                </a:tc>
                <a:tc>
                  <a:txBody>
                    <a:bodyPr/>
                    <a:lstStyle/>
                    <a:p>
                      <a:r>
                        <a:rPr lang="es-ES" sz="1600" b="1" i="0" strike="noStrike" cap="none" spc="0" baseline="0">
                          <a:solidFill>
                            <a:srgbClr val="000000"/>
                          </a:solidFill>
                          <a:effectLst/>
                          <a:latin typeface="Segoe UI"/>
                          <a:ea typeface="Segoe UI"/>
                          <a:cs typeface="Segoe UI"/>
                        </a:rPr>
                        <a:t>Word</a:t>
                      </a:r>
                    </a:p>
                  </a:txBody>
                  <a:tcPr/>
                </a:tc>
                <a:tc>
                  <a:txBody>
                    <a:bodyPr/>
                    <a:lstStyle/>
                    <a:p>
                      <a:r>
                        <a:rPr lang="es-ES" sz="1600" b="1" i="0" strike="noStrike" cap="none" spc="0" baseline="0">
                          <a:solidFill>
                            <a:srgbClr val="000000"/>
                          </a:solidFill>
                          <a:effectLst/>
                          <a:latin typeface="Segoe UI"/>
                          <a:ea typeface="Segoe UI"/>
                          <a:cs typeface="Segoe UI"/>
                        </a:rPr>
                        <a:t>Embedding</a:t>
                      </a:r>
                    </a:p>
                  </a:txBody>
                  <a:tcPr/>
                </a:tc>
                <a:extLst>
                  <a:ext uri="{0D108BD9-81ED-4DB2-BD59-A6C34878D82A}">
                    <a16:rowId xmlns:a16="http://schemas.microsoft.com/office/drawing/2014/main" val="3048820995"/>
                  </a:ext>
                </a:extLst>
              </a:tr>
              <a:tr h="499019">
                <a:tc>
                  <a:txBody>
                    <a:bodyPr/>
                    <a:lstStyle/>
                    <a:p>
                      <a:r>
                        <a:rPr lang="es-ES" sz="1600" b="0" i="0" strike="noStrike" cap="none" spc="0" baseline="0">
                          <a:solidFill>
                            <a:srgbClr val="000000"/>
                          </a:solidFill>
                          <a:effectLst/>
                          <a:latin typeface="Segoe UI"/>
                          <a:ea typeface="Segoe UI"/>
                          <a:cs typeface="Segoe UI"/>
                        </a:rPr>
                        <a:t>10</a:t>
                      </a:r>
                    </a:p>
                  </a:txBody>
                  <a:tcPr/>
                </a:tc>
                <a:tc>
                  <a:txBody>
                    <a:bodyPr/>
                    <a:lstStyle/>
                    <a:p>
                      <a:r>
                        <a:rPr lang="es-ES" sz="1600" b="0" i="0" strike="noStrike" cap="none" spc="0" baseline="0" dirty="0" err="1">
                          <a:solidFill>
                            <a:srgbClr val="000000"/>
                          </a:solidFill>
                          <a:effectLst/>
                          <a:latin typeface="Segoe UI"/>
                          <a:ea typeface="Segoe UI"/>
                          <a:cs typeface="Segoe UI"/>
                        </a:rPr>
                        <a:t>Skateboard</a:t>
                      </a:r>
                      <a:endParaRPr lang="es-ES" sz="1600" b="0" i="0" strike="noStrike" cap="none" spc="0" baseline="0" dirty="0">
                        <a:solidFill>
                          <a:srgbClr val="000000"/>
                        </a:solidFill>
                        <a:effectLst/>
                        <a:latin typeface="Segoe UI"/>
                        <a:ea typeface="Segoe UI"/>
                        <a:cs typeface="Segoe UI"/>
                      </a:endParaRPr>
                    </a:p>
                  </a:txBody>
                  <a:tcPr/>
                </a:tc>
                <a:tc>
                  <a:txBody>
                    <a:bodyPr/>
                    <a:lstStyle/>
                    <a:p>
                      <a:r>
                        <a:rPr lang="es-ES" sz="1600" b="0" i="0" strike="noStrike" cap="none" spc="0" baseline="0">
                          <a:solidFill>
                            <a:srgbClr val="000000"/>
                          </a:solidFill>
                          <a:effectLst/>
                          <a:latin typeface="Segoe UI"/>
                          <a:ea typeface="Segoe UI"/>
                          <a:cs typeface="Segoe UI"/>
                        </a:rPr>
                        <a:t>[3, 3, 1]</a:t>
                      </a:r>
                    </a:p>
                  </a:txBody>
                  <a:tcPr/>
                </a:tc>
                <a:extLst>
                  <a:ext uri="{0D108BD9-81ED-4DB2-BD59-A6C34878D82A}">
                    <a16:rowId xmlns:a16="http://schemas.microsoft.com/office/drawing/2014/main" val="4243590041"/>
                  </a:ext>
                </a:extLst>
              </a:tr>
              <a:tr h="499019">
                <a:tc>
                  <a:txBody>
                    <a:bodyPr/>
                    <a:lstStyle/>
                    <a:p>
                      <a:r>
                        <a:rPr lang="es-ES" sz="1600" b="0" i="0" strike="noStrike" cap="none" spc="0" baseline="0">
                          <a:solidFill>
                            <a:srgbClr val="000000"/>
                          </a:solidFill>
                          <a:effectLst/>
                          <a:latin typeface="Segoe UI"/>
                          <a:ea typeface="Segoe UI"/>
                          <a:cs typeface="Segoe UI"/>
                        </a:rPr>
                        <a:t>4</a:t>
                      </a:r>
                    </a:p>
                  </a:txBody>
                  <a:tcPr/>
                </a:tc>
                <a:tc>
                  <a:txBody>
                    <a:bodyPr/>
                    <a:lstStyle/>
                    <a:p>
                      <a:r>
                        <a:rPr lang="es-ES" sz="1600" b="0" i="0" strike="noStrike" cap="none" spc="0" baseline="0" dirty="0">
                          <a:solidFill>
                            <a:srgbClr val="000000"/>
                          </a:solidFill>
                          <a:effectLst/>
                          <a:latin typeface="Segoe UI"/>
                          <a:ea typeface="Segoe UI"/>
                          <a:cs typeface="Segoe UI"/>
                        </a:rPr>
                        <a:t>Perro</a:t>
                      </a:r>
                    </a:p>
                  </a:txBody>
                  <a:tcPr/>
                </a:tc>
                <a:tc>
                  <a:txBody>
                    <a:bodyPr/>
                    <a:lstStyle/>
                    <a:p>
                      <a:r>
                        <a:rPr lang="es-ES" sz="1600" b="0" i="0" strike="noStrike" cap="none" spc="0" baseline="0">
                          <a:solidFill>
                            <a:srgbClr val="000000"/>
                          </a:solidFill>
                          <a:effectLst/>
                          <a:latin typeface="Segoe UI"/>
                          <a:ea typeface="Segoe UI"/>
                          <a:cs typeface="Segoe UI"/>
                        </a:rPr>
                        <a:t>[10,3,2]</a:t>
                      </a:r>
                    </a:p>
                  </a:txBody>
                  <a:tcPr/>
                </a:tc>
                <a:extLst>
                  <a:ext uri="{0D108BD9-81ED-4DB2-BD59-A6C34878D82A}">
                    <a16:rowId xmlns:a16="http://schemas.microsoft.com/office/drawing/2014/main" val="1650577256"/>
                  </a:ext>
                </a:extLst>
              </a:tr>
              <a:tr h="501776">
                <a:tc>
                  <a:txBody>
                    <a:bodyPr/>
                    <a:lstStyle/>
                    <a:p>
                      <a:r>
                        <a:rPr lang="es-ES" sz="1600" b="0" i="0" strike="noStrike" cap="none" spc="0" baseline="0">
                          <a:solidFill>
                            <a:srgbClr val="000000"/>
                          </a:solidFill>
                          <a:effectLst/>
                          <a:latin typeface="Segoe UI"/>
                          <a:ea typeface="Segoe UI"/>
                          <a:cs typeface="Segoe UI"/>
                        </a:rPr>
                        <a:t>8</a:t>
                      </a:r>
                    </a:p>
                  </a:txBody>
                  <a:tcPr/>
                </a:tc>
                <a:tc>
                  <a:txBody>
                    <a:bodyPr/>
                    <a:lstStyle/>
                    <a:p>
                      <a:r>
                        <a:rPr lang="es-ES" sz="1600" b="0" i="0" strike="noStrike" cap="none" spc="0" baseline="0" dirty="0">
                          <a:solidFill>
                            <a:srgbClr val="000000"/>
                          </a:solidFill>
                          <a:effectLst/>
                          <a:latin typeface="Segoe UI"/>
                          <a:ea typeface="Segoe UI"/>
                          <a:cs typeface="Segoe UI"/>
                        </a:rPr>
                        <a:t>Gato</a:t>
                      </a:r>
                    </a:p>
                  </a:txBody>
                  <a:tcPr/>
                </a:tc>
                <a:tc>
                  <a:txBody>
                    <a:bodyPr/>
                    <a:lstStyle/>
                    <a:p>
                      <a:r>
                        <a:rPr lang="es-ES" sz="1600" b="0" i="0" strike="noStrike" cap="none" spc="0" baseline="0">
                          <a:solidFill>
                            <a:srgbClr val="000000"/>
                          </a:solidFill>
                          <a:effectLst/>
                          <a:latin typeface="Segoe UI"/>
                          <a:ea typeface="Segoe UI"/>
                          <a:cs typeface="Segoe UI"/>
                        </a:rPr>
                        <a:t>[10,3,1]</a:t>
                      </a:r>
                    </a:p>
                  </a:txBody>
                  <a:tcPr/>
                </a:tc>
                <a:extLst>
                  <a:ext uri="{0D108BD9-81ED-4DB2-BD59-A6C34878D82A}">
                    <a16:rowId xmlns:a16="http://schemas.microsoft.com/office/drawing/2014/main" val="3858367347"/>
                  </a:ext>
                </a:extLst>
              </a:tr>
              <a:tr h="499019">
                <a:tc>
                  <a:txBody>
                    <a:bodyPr/>
                    <a:lstStyle/>
                    <a:p>
                      <a:r>
                        <a:rPr lang="es-ES" sz="1600" b="0" i="0" strike="noStrike" cap="none" spc="0" baseline="0">
                          <a:solidFill>
                            <a:srgbClr val="000000"/>
                          </a:solidFill>
                          <a:effectLst/>
                          <a:latin typeface="Segoe UI"/>
                          <a:ea typeface="Segoe UI"/>
                          <a:cs typeface="Segoe UI"/>
                        </a:rPr>
                        <a:t>5</a:t>
                      </a:r>
                    </a:p>
                  </a:txBody>
                  <a:tcPr/>
                </a:tc>
                <a:tc>
                  <a:txBody>
                    <a:bodyPr/>
                    <a:lstStyle/>
                    <a:p>
                      <a:r>
                        <a:rPr lang="es-ES" sz="1600" b="0" i="0" strike="noStrike" cap="none" spc="0" baseline="0">
                          <a:solidFill>
                            <a:srgbClr val="000000"/>
                          </a:solidFill>
                          <a:effectLst/>
                          <a:latin typeface="Segoe UI"/>
                          <a:ea typeface="Segoe UI"/>
                          <a:cs typeface="Segoe UI"/>
                        </a:rPr>
                        <a:t>Bark</a:t>
                      </a:r>
                    </a:p>
                  </a:txBody>
                  <a:tcPr/>
                </a:tc>
                <a:tc>
                  <a:txBody>
                    <a:bodyPr/>
                    <a:lstStyle/>
                    <a:p>
                      <a:r>
                        <a:rPr lang="es-ES" sz="1600" b="0" i="0" strike="noStrike" cap="none" spc="0" baseline="0">
                          <a:solidFill>
                            <a:srgbClr val="000000"/>
                          </a:solidFill>
                          <a:effectLst/>
                          <a:latin typeface="Segoe UI"/>
                          <a:ea typeface="Segoe UI"/>
                          <a:cs typeface="Segoe UI"/>
                        </a:rPr>
                        <a:t>[10,2,2]</a:t>
                      </a:r>
                    </a:p>
                  </a:txBody>
                  <a:tcPr/>
                </a:tc>
                <a:extLst>
                  <a:ext uri="{0D108BD9-81ED-4DB2-BD59-A6C34878D82A}">
                    <a16:rowId xmlns:a16="http://schemas.microsoft.com/office/drawing/2014/main" val="534067250"/>
                  </a:ext>
                </a:extLst>
              </a:tr>
              <a:tr h="499019">
                <a:tc>
                  <a:txBody>
                    <a:bodyPr/>
                    <a:lstStyle/>
                    <a:p>
                      <a:r>
                        <a:rPr lang="es-ES" sz="1600" b="0" i="0" strike="noStrike" cap="none" spc="0" baseline="0">
                          <a:solidFill>
                            <a:srgbClr val="000000"/>
                          </a:solidFill>
                          <a:effectLst/>
                          <a:latin typeface="Segoe UI"/>
                          <a:ea typeface="Segoe UI"/>
                          <a:cs typeface="Segoe UI"/>
                        </a:rPr>
                        <a:t>9</a:t>
                      </a:r>
                    </a:p>
                  </a:txBody>
                  <a:tcPr/>
                </a:tc>
                <a:tc>
                  <a:txBody>
                    <a:bodyPr/>
                    <a:lstStyle/>
                    <a:p>
                      <a:r>
                        <a:rPr lang="es-ES" sz="1600" b="0" i="0" strike="noStrike" cap="none" spc="0" baseline="0" dirty="0" err="1">
                          <a:solidFill>
                            <a:srgbClr val="000000"/>
                          </a:solidFill>
                          <a:effectLst/>
                          <a:latin typeface="Segoe UI"/>
                          <a:ea typeface="Segoe UI"/>
                          <a:cs typeface="Segoe UI"/>
                        </a:rPr>
                        <a:t>Meow</a:t>
                      </a:r>
                      <a:endParaRPr lang="es-ES" sz="1600" b="0" i="0" strike="noStrike" cap="none" spc="0" baseline="0" dirty="0">
                        <a:solidFill>
                          <a:srgbClr val="000000"/>
                        </a:solidFill>
                        <a:effectLst/>
                        <a:latin typeface="Segoe UI"/>
                        <a:ea typeface="Segoe UI"/>
                        <a:cs typeface="Segoe UI"/>
                      </a:endParaRPr>
                    </a:p>
                  </a:txBody>
                  <a:tcPr/>
                </a:tc>
                <a:tc>
                  <a:txBody>
                    <a:bodyPr/>
                    <a:lstStyle/>
                    <a:p>
                      <a:r>
                        <a:rPr lang="es-ES" sz="1600" b="0" i="0" strike="noStrike" cap="none" spc="0" baseline="0" dirty="0">
                          <a:solidFill>
                            <a:srgbClr val="000000"/>
                          </a:solidFill>
                          <a:effectLst/>
                          <a:latin typeface="Segoe UI"/>
                          <a:ea typeface="Segoe UI"/>
                          <a:cs typeface="Segoe UI"/>
                        </a:rPr>
                        <a:t>[10,2,1]</a:t>
                      </a:r>
                    </a:p>
                  </a:txBody>
                  <a:tcPr/>
                </a:tc>
                <a:extLst>
                  <a:ext uri="{0D108BD9-81ED-4DB2-BD59-A6C34878D82A}">
                    <a16:rowId xmlns:a16="http://schemas.microsoft.com/office/drawing/2014/main" val="2013910439"/>
                  </a:ext>
                </a:extLst>
              </a:tr>
            </a:tbl>
          </a:graphicData>
        </a:graphic>
      </p:graphicFrame>
    </p:spTree>
    <p:extLst>
      <p:ext uri="{BB962C8B-B14F-4D97-AF65-F5344CB8AC3E}">
        <p14:creationId xmlns:p14="http://schemas.microsoft.com/office/powerpoint/2010/main" val="196268895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S_OS" val="Unix 3.10.0.1160"/>
  <p:tag name="AS_RELEASE_DATE" val="2021.10.31"/>
  <p:tag name="AS_TITLE" val="Aspose.Slides for Java"/>
  <p:tag name="AS_VERSION" val="21.10"/>
</p:tagLst>
</file>

<file path=ppt/theme/theme1.xml><?xml version="1.0" encoding="utf-8"?>
<a:theme xmlns:a="http://schemas.openxmlformats.org/drawingml/2006/main" name="White Template">
  <a:themeElements>
    <a:clrScheme name="Microsoft FY22 MVTD">
      <a:dk1>
        <a:srgbClr val="000000"/>
      </a:dk1>
      <a:lt1>
        <a:srgbClr val="FFFFFF"/>
      </a:lt1>
      <a:dk2>
        <a:srgbClr val="091F2C"/>
      </a:dk2>
      <a:lt2>
        <a:srgbClr val="E8E6DF"/>
      </a:lt2>
      <a:accent1>
        <a:srgbClr val="FF5C38"/>
      </a:accent1>
      <a:accent2>
        <a:srgbClr val="F3364C"/>
      </a:accent2>
      <a:accent3>
        <a:srgbClr val="C73ECC"/>
      </a:accent3>
      <a:accent4>
        <a:srgbClr val="0078D3"/>
      </a:accent4>
      <a:accent5>
        <a:srgbClr val="702473"/>
      </a:accent5>
      <a:accent6>
        <a:srgbClr val="FFA38B"/>
      </a:accent6>
      <a:hlink>
        <a:srgbClr val="0078D4"/>
      </a:hlink>
      <a:folHlink>
        <a:srgbClr val="0078D4"/>
      </a:folHlink>
    </a:clrScheme>
    <a:fontScheme name="Microsoft 2019 Brand Templates">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3.xml><?xml version="1.0" encoding="utf-8"?>
<a:theme xmlns:a="http://schemas.openxmlformats.org/drawingml/2006/main" name="2_LIGHT_ILT_Official">
  <a:themeElements>
    <a:clrScheme name="Microsoft FY22 MVTD">
      <a:dk1>
        <a:srgbClr val="000000"/>
      </a:dk1>
      <a:lt1>
        <a:srgbClr val="FFFFFF"/>
      </a:lt1>
      <a:dk2>
        <a:srgbClr val="091F2C"/>
      </a:dk2>
      <a:lt2>
        <a:srgbClr val="E8E6DF"/>
      </a:lt2>
      <a:accent1>
        <a:srgbClr val="FF5C38"/>
      </a:accent1>
      <a:accent2>
        <a:srgbClr val="F3364C"/>
      </a:accent2>
      <a:accent3>
        <a:srgbClr val="C73ECC"/>
      </a:accent3>
      <a:accent4>
        <a:srgbClr val="0078D3"/>
      </a:accent4>
      <a:accent5>
        <a:srgbClr val="702473"/>
      </a:accent5>
      <a:accent6>
        <a:srgbClr val="FFA38B"/>
      </a:accent6>
      <a:hlink>
        <a:srgbClr val="0078D4"/>
      </a:hlink>
      <a:folHlink>
        <a:srgbClr val="0078D4"/>
      </a:folHlink>
    </a:clrScheme>
    <a:fontScheme name="Microsoft 2019 Brand Templates">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2_LIGHT_ILT_Official" id="{B0DEB7B3-7F51-4D57-83C4-DD161D824594}" vid="{C086D089-5FEF-42C1-8CD9-1099224C4FAF}"/>
    </a:ext>
  </a:extLst>
</a:theme>
</file>

<file path=ppt/theme/theme4.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5.xml><?xml version="1.0" encoding="utf-8"?>
<a:theme xmlns:a="http://schemas.openxmlformats.org/drawingml/2006/main" name="3_LIGHT_ILT_Official">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2_LIGHT_ILT_Official" id="{C53FDA87-EC9E-4B5A-A87A-E3A73C3AEC89}" vid="{24C2CEED-451D-4671-AE05-84B5ED3246A2}"/>
    </a:ext>
  </a:extLst>
</a:theme>
</file>

<file path=ppt/theme/theme6.xml><?xml version="1.0" encoding="utf-8"?>
<a:theme xmlns:a="http://schemas.openxmlformats.org/drawingml/2006/main" name="4_LIGHT_ILT_Official">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2_LIGHT_ILT_Official" id="{C53FDA87-EC9E-4B5A-A87A-E3A73C3AEC89}" vid="{24C2CEED-451D-4671-AE05-84B5ED3246A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DF12528A5D4344B9FD479EF96CEDC20" ma:contentTypeVersion="6" ma:contentTypeDescription="Create a new document." ma:contentTypeScope="" ma:versionID="7340d63617af47ac15a8e9a902a4fc89">
  <xsd:schema xmlns:xsd="http://www.w3.org/2001/XMLSchema" xmlns:xs="http://www.w3.org/2001/XMLSchema" xmlns:p="http://schemas.microsoft.com/office/2006/metadata/properties" xmlns:ns1="http://schemas.microsoft.com/sharepoint/v3" xmlns:ns2="bd2fe4f6-a8bd-4f2a-a4c2-c2ffaecd03d9" targetNamespace="http://schemas.microsoft.com/office/2006/metadata/properties" ma:root="true" ma:fieldsID="27653d6803573bd2d1b1fabdf1ca91f8" ns1:_="" ns2:_="">
    <xsd:import namespace="http://schemas.microsoft.com/sharepoint/v3"/>
    <xsd:import namespace="bd2fe4f6-a8bd-4f2a-a4c2-c2ffaecd03d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d2fe4f6-a8bd-4f2a-a4c2-c2ffaecd03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AE1C0F-7E36-4E94-8FBC-22CE108BF82D}">
  <ds:schemaRefs>
    <ds:schemaRef ds:uri="http://purl.org/dc/terms/"/>
    <ds:schemaRef ds:uri="http://schemas.microsoft.com/office/infopath/2007/PartnerControls"/>
    <ds:schemaRef ds:uri="http://www.w3.org/XML/1998/namespace"/>
    <ds:schemaRef ds:uri="http://schemas.microsoft.com/office/2006/documentManagement/types"/>
    <ds:schemaRef ds:uri="http://schemas.openxmlformats.org/package/2006/metadata/core-properties"/>
    <ds:schemaRef ds:uri="http://purl.org/dc/elements/1.1/"/>
    <ds:schemaRef ds:uri="http://purl.org/dc/dcmitype/"/>
    <ds:schemaRef ds:uri="bd2fe4f6-a8bd-4f2a-a4c2-c2ffaecd03d9"/>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A3C4F482-0B00-4007-B01D-9568B42F9978}">
  <ds:schemaRefs>
    <ds:schemaRef ds:uri="bd2fe4f6-a8bd-4f2a-a4c2-c2ffaecd03d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0735045-5172-4E99-8B4D-194227E90DD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12899</TotalTime>
  <Words>7244</Words>
  <Application>Microsoft Office PowerPoint</Application>
  <PresentationFormat>Panorámica</PresentationFormat>
  <Paragraphs>517</Paragraphs>
  <Slides>29</Slides>
  <Notes>29</Notes>
  <HiddenSlides>3</HiddenSlides>
  <MMClips>0</MMClips>
  <ScaleCrop>false</ScaleCrop>
  <HeadingPairs>
    <vt:vector size="6" baseType="variant">
      <vt:variant>
        <vt:lpstr>Fuentes usadas</vt:lpstr>
      </vt:variant>
      <vt:variant>
        <vt:i4>8</vt:i4>
      </vt:variant>
      <vt:variant>
        <vt:lpstr>Tema</vt:lpstr>
      </vt:variant>
      <vt:variant>
        <vt:i4>6</vt:i4>
      </vt:variant>
      <vt:variant>
        <vt:lpstr>Títulos de diapositiva</vt:lpstr>
      </vt:variant>
      <vt:variant>
        <vt:i4>29</vt:i4>
      </vt:variant>
    </vt:vector>
  </HeadingPairs>
  <TitlesOfParts>
    <vt:vector size="43" baseType="lpstr">
      <vt:lpstr>Arial</vt:lpstr>
      <vt:lpstr>Calibri</vt:lpstr>
      <vt:lpstr>Consolas</vt:lpstr>
      <vt:lpstr>Segoe UI</vt:lpstr>
      <vt:lpstr>Segoe UI Black</vt:lpstr>
      <vt:lpstr>Segoe UI Light</vt:lpstr>
      <vt:lpstr>Segoe UI Semibold</vt:lpstr>
      <vt:lpstr>Wingdings</vt:lpstr>
      <vt:lpstr>White Template</vt:lpstr>
      <vt:lpstr>1_White Template</vt:lpstr>
      <vt:lpstr>2_LIGHT_ILT_Official</vt:lpstr>
      <vt:lpstr>2_White Template</vt:lpstr>
      <vt:lpstr>3_LIGHT_ILT_Official</vt:lpstr>
      <vt:lpstr>4_LIGHT_ILT_Official</vt:lpstr>
      <vt:lpstr>Aspectos básicos de Microsoft Azure AI: Inteligencia artificial generativa</vt:lpstr>
      <vt:lpstr>Programa</vt:lpstr>
      <vt:lpstr>Objetivos de aprendizaje</vt:lpstr>
      <vt:lpstr>Aspectos básicos de la IA generativa</vt:lpstr>
      <vt:lpstr>¿Qué es la inteligencia artificial generativa?</vt:lpstr>
      <vt:lpstr>Modelos de lenguaje grande</vt:lpstr>
      <vt:lpstr>Modelos de lenguaje grande: modelo de transformador</vt:lpstr>
      <vt:lpstr>Modelos de lenguaje grande: tokenización</vt:lpstr>
      <vt:lpstr>Modelos de lenguaje grande: inserciones</vt:lpstr>
      <vt:lpstr>Modelos de lenguaje grande: atención</vt:lpstr>
      <vt:lpstr>Copilotos</vt:lpstr>
      <vt:lpstr>¿Qué son los copilotos?</vt:lpstr>
      <vt:lpstr>Mejora de las respuestas de la IA generativa con ingeniería  de mensajes</vt:lpstr>
      <vt:lpstr>Ejercicio: Exploración de la inteligencia artificial generativa con el copiloto de Bing Chat </vt:lpstr>
      <vt:lpstr>Aspectos básicos de Azure OpenAI Service</vt:lpstr>
      <vt:lpstr>¿Qué es Azure OpenAI?</vt:lpstr>
      <vt:lpstr>¿Qué modelos admite Azure OpenAI?</vt:lpstr>
      <vt:lpstr>Cómo usar Azure OpenAI</vt:lpstr>
      <vt:lpstr>Funcionalidades de lenguaje natural de Azure OpenAI</vt:lpstr>
      <vt:lpstr>Funcionalidades de generación de código de Azure OpenAI</vt:lpstr>
      <vt:lpstr>Funcionalidades de generación de imágenes de Azure OpenAI</vt:lpstr>
      <vt:lpstr>Demostración: Exploración de Azure OpenAI Service</vt:lpstr>
      <vt:lpstr>Inteligencia artificial  generativa responsable</vt:lpstr>
      <vt:lpstr>Planear una solución de inteligencia artificial generativa responsable</vt:lpstr>
      <vt:lpstr>Demostración: Exploración de filtros de contenido  en Azure OpenAI</vt:lpstr>
      <vt:lpstr>Prueba de conocimientos</vt:lpstr>
      <vt:lpstr>Resumen</vt:lpstr>
      <vt:lpstr>Referencias</vt:lpstr>
      <vt:lpstr>Diapositiva de cierre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Edgardo Velasco</cp:lastModifiedBy>
  <cp:revision>617</cp:revision>
  <dcterms:created xsi:type="dcterms:W3CDTF">2021-10-11T19:16:26Z</dcterms:created>
  <dcterms:modified xsi:type="dcterms:W3CDTF">2024-02-11T20:01:37Z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0x0101005DF12528A5D4344B9FD479EF96CEDC20</vt:lpwstr>
  </property>
  <property fmtid="{D5CDD505-2E9C-101B-9397-08002B2CF9AE}" pid="3" name="MediaServiceImageTags">
    <vt:lpwstr/>
  </property>
  <property fmtid="{D5CDD505-2E9C-101B-9397-08002B2CF9AE}" pid="4" name="MSIP_Label_f42aa342-8706-4288-bd11-ebb85995028c_ActionId">
    <vt:lpwstr>deff66c8-7610-4262-b493-d9bdc5fb1988</vt:lpwstr>
  </property>
  <property fmtid="{D5CDD505-2E9C-101B-9397-08002B2CF9AE}" pid="5" name="MSIP_Label_f42aa342-8706-4288-bd11-ebb85995028c_ContentBits">
    <vt:lpwstr>0</vt:lpwstr>
  </property>
  <property fmtid="{D5CDD505-2E9C-101B-9397-08002B2CF9AE}" pid="6" name="MSIP_Label_f42aa342-8706-4288-bd11-ebb85995028c_Enabled">
    <vt:lpwstr>true</vt:lpwstr>
  </property>
  <property fmtid="{D5CDD505-2E9C-101B-9397-08002B2CF9AE}" pid="7" name="MSIP_Label_f42aa342-8706-4288-bd11-ebb85995028c_Method">
    <vt:lpwstr>Standard</vt:lpwstr>
  </property>
  <property fmtid="{D5CDD505-2E9C-101B-9397-08002B2CF9AE}" pid="8" name="MSIP_Label_f42aa342-8706-4288-bd11-ebb85995028c_Name">
    <vt:lpwstr>Internal</vt:lpwstr>
  </property>
  <property fmtid="{D5CDD505-2E9C-101B-9397-08002B2CF9AE}" pid="9" name="MSIP_Label_f42aa342-8706-4288-bd11-ebb85995028c_SetDate">
    <vt:lpwstr>2021-10-11T19:40:14Z</vt:lpwstr>
  </property>
  <property fmtid="{D5CDD505-2E9C-101B-9397-08002B2CF9AE}" pid="10" name="MSIP_Label_f42aa342-8706-4288-bd11-ebb85995028c_SiteId">
    <vt:lpwstr>72f988bf-86f1-41af-91ab-2d7cd011db47</vt:lpwstr>
  </property>
</Properties>
</file>